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2918400" cy="43891200"/>
  <p:notesSz cx="5800725" cy="9094788"/>
  <p:embeddedFontLst>
    <p:embeddedFont>
      <p:font typeface="Titillium Web" panose="020B0604020202020204" charset="-70"/>
      <p:regular r:id="rId3"/>
    </p:embeddedFont>
    <p:embeddedFont>
      <p:font typeface="Calibri" panose="020F0502020204030204" pitchFamily="34" charset="0"/>
      <p:regular r:id="rId4"/>
      <p:bold r:id="rId5"/>
      <p:italic r:id="rId6"/>
      <p:boldItalic r:id="rId7"/>
    </p:embeddedFont>
    <p:embeddedFont>
      <p:font typeface="Open Sans" panose="020B0604020202020204" charset="0"/>
      <p:regular r:id="rId8"/>
      <p:bold r:id="rId9"/>
      <p:italic r:id="rId10"/>
      <p:boldItalic r:id="rId11"/>
    </p:embeddedFont>
    <p:embeddedFont>
      <p:font typeface="Amaranth" panose="020B0604020202020204" charset="0"/>
      <p:regular r:id="rId12"/>
    </p:embeddedFont>
  </p:embeddedFontLst>
  <p:custDataLst>
    <p:tags r:id="rId13"/>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13824" userDrawn="1">
          <p15:clr>
            <a:srgbClr val="A4A3A4"/>
          </p15:clr>
        </p15:guide>
        <p15:guide id="2" pos="103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B4D3E2"/>
    <a:srgbClr val="666666"/>
    <a:srgbClr val="AECFE0"/>
    <a:srgbClr val="A4C9DC"/>
    <a:srgbClr val="A7D1D9"/>
    <a:srgbClr val="AEC9D2"/>
    <a:srgbClr val="D1E0E5"/>
    <a:srgbClr val="CEECF2"/>
    <a:srgbClr val="14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30" d="100"/>
          <a:sy n="30" d="100"/>
        </p:scale>
        <p:origin x="-1210" y="4829"/>
      </p:cViewPr>
      <p:guideLst>
        <p:guide orient="horz" pos="13824"/>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gs" Target="tags/tag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7" y="13635569"/>
            <a:ext cx="27979688" cy="9406467"/>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7524" y="24870835"/>
            <a:ext cx="23043356" cy="11218333"/>
          </a:xfrm>
        </p:spPr>
        <p:txBody>
          <a:bodyPr/>
          <a:lstStyle>
            <a:defPPr>
              <a:defRPr kern="1200" smtId="4294967295"/>
            </a:defPPr>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1756834"/>
            <a:ext cx="7406878" cy="37450185"/>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444" y="1756834"/>
            <a:ext cx="22106334" cy="37450185"/>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6"/>
            <a:ext cx="27980878" cy="8716433"/>
          </a:xfrm>
        </p:spPr>
        <p:txBody>
          <a:bodyPr anchor="t"/>
          <a:lstStyle>
            <a:defPPr>
              <a:defRPr kern="1200" smtId="4294967295"/>
            </a:defPPr>
            <a:lvl1pPr algn="l">
              <a:defRPr sz="3000" b="1" cap="all"/>
            </a:lvl1pPr>
          </a:lstStyle>
          <a:p>
            <a:r>
              <a:rPr lang="en-US"/>
              <a:t>Click to edit Master title style</a:t>
            </a:r>
          </a:p>
        </p:txBody>
      </p:sp>
      <p:sp>
        <p:nvSpPr>
          <p:cNvPr id="3" name="Text Placeholder 2"/>
          <p:cNvSpPr>
            <a:spLocks noGrp="1"/>
          </p:cNvSpPr>
          <p:nvPr>
            <p:ph type="body" idx="1"/>
          </p:nvPr>
        </p:nvSpPr>
        <p:spPr>
          <a:xfrm>
            <a:off x="2600325" y="18603384"/>
            <a:ext cx="27980878" cy="9601200"/>
          </a:xfrm>
        </p:spPr>
        <p:txBody>
          <a:bodyPr anchor="b"/>
          <a:lstStyle>
            <a:defPPr>
              <a:defRPr kern="1200" smtId="4294967295"/>
            </a:defPPr>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444" y="10240434"/>
            <a:ext cx="14756606" cy="28966585"/>
          </a:xfrm>
        </p:spPr>
        <p:txBody>
          <a:bodyPr/>
          <a:lstStyle>
            <a:defPPr>
              <a:defRPr kern="1200" smtId="4294967295"/>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3" y="10240434"/>
            <a:ext cx="14756606" cy="28966585"/>
          </a:xfrm>
        </p:spPr>
        <p:txBody>
          <a:bodyPr/>
          <a:lstStyle>
            <a:defPPr>
              <a:defRPr kern="1200" smtId="4294967295"/>
            </a:defPPr>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445" y="9825569"/>
            <a:ext cx="14544675" cy="4093633"/>
          </a:xfrm>
        </p:spPr>
        <p:txBody>
          <a:bodyPr anchor="b"/>
          <a:lstStyle>
            <a:defPPr>
              <a:defRPr kern="1200" smtId="4294967295"/>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645445" y="13919200"/>
            <a:ext cx="14544675" cy="25287816"/>
          </a:xfrm>
        </p:spPr>
        <p:txBody>
          <a:bodyPr/>
          <a:lstStyle>
            <a:defPPr>
              <a:defRPr kern="1200" smtId="4294967295"/>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9825569"/>
            <a:ext cx="14550630" cy="4093633"/>
          </a:xfrm>
        </p:spPr>
        <p:txBody>
          <a:bodyPr anchor="b"/>
          <a:lstStyle>
            <a:defPPr>
              <a:defRPr kern="1200" smtId="4294967295"/>
            </a:defPPr>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6722328" y="13919200"/>
            <a:ext cx="14550630" cy="25287816"/>
          </a:xfrm>
        </p:spPr>
        <p:txBody>
          <a:bodyPr/>
          <a:lstStyle>
            <a:defPPr>
              <a:defRPr kern="1200" smtId="4294967295"/>
            </a:defPPr>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1748368"/>
            <a:ext cx="10829925" cy="7435851"/>
          </a:xfrm>
        </p:spPr>
        <p:txBody>
          <a:bodyPr anchor="b"/>
          <a:lstStyle>
            <a:defPPr>
              <a:defRPr kern="1200" smtId="4294967295"/>
            </a:defPPr>
            <a:lvl1pPr algn="l">
              <a:defRPr sz="1500" b="1"/>
            </a:lvl1pPr>
          </a:lstStyle>
          <a:p>
            <a:r>
              <a:rPr lang="en-US"/>
              <a:t>Click to edit Master title style</a:t>
            </a:r>
          </a:p>
        </p:txBody>
      </p:sp>
      <p:sp>
        <p:nvSpPr>
          <p:cNvPr id="3" name="Content Placeholder 2"/>
          <p:cNvSpPr>
            <a:spLocks noGrp="1"/>
          </p:cNvSpPr>
          <p:nvPr>
            <p:ph idx="1"/>
          </p:nvPr>
        </p:nvSpPr>
        <p:spPr>
          <a:xfrm>
            <a:off x="12870656" y="1748367"/>
            <a:ext cx="18402300" cy="37458651"/>
          </a:xfrm>
        </p:spPr>
        <p:txBody>
          <a:bodyPr/>
          <a:lstStyle>
            <a:defPPr>
              <a:defRPr kern="1200" smtId="4294967295"/>
            </a:defPPr>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5" y="9184217"/>
            <a:ext cx="10829925" cy="30022800"/>
          </a:xfrm>
        </p:spPr>
        <p:txBody>
          <a:bodyPr/>
          <a:lstStyle>
            <a:defPPr>
              <a:defRPr kern="1200" smtId="4294967295"/>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30723419"/>
            <a:ext cx="19751280" cy="3627967"/>
          </a:xfrm>
        </p:spPr>
        <p:txBody>
          <a:bodyPr anchor="b"/>
          <a:lstStyle>
            <a:defPPr>
              <a:defRPr kern="1200" smtId="4294967295"/>
            </a:defPPr>
            <a:lvl1pPr algn="l">
              <a:defRPr sz="1500" b="1"/>
            </a:lvl1pPr>
          </a:lstStyle>
          <a:p>
            <a:r>
              <a:rPr lang="en-US"/>
              <a:t>Click to edit Master title style</a:t>
            </a:r>
          </a:p>
        </p:txBody>
      </p:sp>
      <p:sp>
        <p:nvSpPr>
          <p:cNvPr id="3" name="Picture Placeholder 2"/>
          <p:cNvSpPr>
            <a:spLocks noGrp="1"/>
          </p:cNvSpPr>
          <p:nvPr>
            <p:ph type="pic" idx="1"/>
          </p:nvPr>
        </p:nvSpPr>
        <p:spPr>
          <a:xfrm>
            <a:off x="6451997" y="3922184"/>
            <a:ext cx="19751280" cy="26333451"/>
          </a:xfrm>
        </p:spPr>
        <p:txBody>
          <a:bodyPr/>
          <a:lstStyle>
            <a:defPPr>
              <a:defRPr kern="1200" smtId="4294967295"/>
            </a:defPPr>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451997" y="34351386"/>
            <a:ext cx="19751280" cy="5149849"/>
          </a:xfrm>
        </p:spPr>
        <p:txBody>
          <a:bodyPr/>
          <a:lstStyle>
            <a:defPPr>
              <a:defRPr kern="1200" smtId="4294967295"/>
            </a:defPPr>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5" y="1756833"/>
            <a:ext cx="29627512"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645445" y="10240434"/>
            <a:ext cx="29627512" cy="2896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5" y="39969015"/>
            <a:ext cx="7681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3526631">
              <a:defRPr sz="54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5" y="39969015"/>
            <a:ext cx="104251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3526631">
              <a:defRPr sz="54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5" y="39969015"/>
            <a:ext cx="76819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3526631">
              <a:defRPr sz="54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stretch>
            <a:fillRect/>
          </a:stretch>
        </p:blipFill>
        <p:spPr>
          <a:xfrm rot="16200000">
            <a:off x="-11506200" y="21945601"/>
            <a:ext cx="14274800" cy="4368800"/>
          </a:xfrm>
          <a:prstGeom prst="rect">
            <a:avLst/>
          </a:prstGeom>
        </p:spPr>
      </p:pic>
      <p:pic>
        <p:nvPicPr>
          <p:cNvPr id="1032" name="New picture"/>
          <p:cNvPicPr/>
          <p:nvPr/>
        </p:nvPicPr>
        <p:blipFill>
          <a:blip r:embed="rId13"/>
          <a:stretch>
            <a:fillRect/>
          </a:stretch>
        </p:blipFill>
        <p:spPr>
          <a:xfrm rot="5400000">
            <a:off x="30149800" y="21945601"/>
            <a:ext cx="14274800" cy="4368800"/>
          </a:xfrm>
          <a:prstGeom prst="rect">
            <a:avLst/>
          </a:prstGeom>
        </p:spPr>
      </p:pic>
      <p:pic>
        <p:nvPicPr>
          <p:cNvPr id="1033" name="New picture"/>
          <p:cNvPicPr/>
          <p:nvPr/>
        </p:nvPicPr>
        <p:blipFill>
          <a:blip r:embed="rId14"/>
          <a:stretch>
            <a:fillRect/>
          </a:stretch>
        </p:blipFill>
        <p:spPr>
          <a:xfrm>
            <a:off x="1473201" y="44399200"/>
            <a:ext cx="29972000" cy="1549400"/>
          </a:xfrm>
          <a:prstGeom prst="rect">
            <a:avLst/>
          </a:prstGeom>
        </p:spPr>
      </p:pic>
      <p:sp>
        <p:nvSpPr>
          <p:cNvPr id="1034" name="New shape"/>
          <p:cNvSpPr/>
          <p:nvPr/>
        </p:nvSpPr>
        <p:spPr>
          <a:xfrm>
            <a:off x="1473200" y="449707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smtId="4294967295">
                <a:solidFill>
                  <a:srgbClr val="808080"/>
                </a:solidFill>
              </a:rPr>
              <a:t>Template ID: conceptualizingcobalt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526631" rtl="0" eaLnBrk="0" fontAlgn="base" hangingPunct="0">
        <a:spcBef>
          <a:spcPct val="0"/>
        </a:spcBef>
        <a:spcAft>
          <a:spcPct val="0"/>
        </a:spcAft>
        <a:defRPr sz="16950">
          <a:solidFill>
            <a:schemeClr val="tx2"/>
          </a:solidFill>
          <a:latin typeface="+mj-lt"/>
          <a:ea typeface="+mj-ea"/>
          <a:cs typeface="+mj-cs"/>
        </a:defRPr>
      </a:lvl1pPr>
      <a:lvl2pPr algn="ctr" defTabSz="3526631" rtl="0" eaLnBrk="0" fontAlgn="base" hangingPunct="0">
        <a:spcBef>
          <a:spcPct val="0"/>
        </a:spcBef>
        <a:spcAft>
          <a:spcPct val="0"/>
        </a:spcAft>
        <a:defRPr sz="16950">
          <a:solidFill>
            <a:schemeClr val="tx2"/>
          </a:solidFill>
          <a:latin typeface="Arial" pitchFamily="34" charset="0"/>
        </a:defRPr>
      </a:lvl2pPr>
      <a:lvl3pPr algn="ctr" defTabSz="3526631" rtl="0" eaLnBrk="0" fontAlgn="base" hangingPunct="0">
        <a:spcBef>
          <a:spcPct val="0"/>
        </a:spcBef>
        <a:spcAft>
          <a:spcPct val="0"/>
        </a:spcAft>
        <a:defRPr sz="16950">
          <a:solidFill>
            <a:schemeClr val="tx2"/>
          </a:solidFill>
          <a:latin typeface="Arial" pitchFamily="34" charset="0"/>
        </a:defRPr>
      </a:lvl3pPr>
      <a:lvl4pPr algn="ctr" defTabSz="3526631" rtl="0" eaLnBrk="0" fontAlgn="base" hangingPunct="0">
        <a:spcBef>
          <a:spcPct val="0"/>
        </a:spcBef>
        <a:spcAft>
          <a:spcPct val="0"/>
        </a:spcAft>
        <a:defRPr sz="16950">
          <a:solidFill>
            <a:schemeClr val="tx2"/>
          </a:solidFill>
          <a:latin typeface="Arial" pitchFamily="34" charset="0"/>
        </a:defRPr>
      </a:lvl4pPr>
      <a:lvl5pPr algn="ctr" defTabSz="3526631" rtl="0" eaLnBrk="0" fontAlgn="base" hangingPunct="0">
        <a:spcBef>
          <a:spcPct val="0"/>
        </a:spcBef>
        <a:spcAft>
          <a:spcPct val="0"/>
        </a:spcAft>
        <a:defRPr sz="16950">
          <a:solidFill>
            <a:schemeClr val="tx2"/>
          </a:solidFill>
          <a:latin typeface="Arial" pitchFamily="34" charset="0"/>
        </a:defRPr>
      </a:lvl5pPr>
      <a:lvl6pPr marL="342900" algn="ctr" defTabSz="3526631" rtl="0" fontAlgn="base">
        <a:spcBef>
          <a:spcPct val="0"/>
        </a:spcBef>
        <a:spcAft>
          <a:spcPct val="0"/>
        </a:spcAft>
        <a:defRPr sz="16950">
          <a:solidFill>
            <a:schemeClr val="tx2"/>
          </a:solidFill>
          <a:latin typeface="Arial" pitchFamily="34" charset="0"/>
        </a:defRPr>
      </a:lvl6pPr>
      <a:lvl7pPr marL="685800" algn="ctr" defTabSz="3526631" rtl="0" fontAlgn="base">
        <a:spcBef>
          <a:spcPct val="0"/>
        </a:spcBef>
        <a:spcAft>
          <a:spcPct val="0"/>
        </a:spcAft>
        <a:defRPr sz="16950">
          <a:solidFill>
            <a:schemeClr val="tx2"/>
          </a:solidFill>
          <a:latin typeface="Arial" pitchFamily="34" charset="0"/>
        </a:defRPr>
      </a:lvl7pPr>
      <a:lvl8pPr marL="1028700" algn="ctr" defTabSz="3526631" rtl="0" fontAlgn="base">
        <a:spcBef>
          <a:spcPct val="0"/>
        </a:spcBef>
        <a:spcAft>
          <a:spcPct val="0"/>
        </a:spcAft>
        <a:defRPr sz="16950">
          <a:solidFill>
            <a:schemeClr val="tx2"/>
          </a:solidFill>
          <a:latin typeface="Arial" pitchFamily="34" charset="0"/>
        </a:defRPr>
      </a:lvl8pPr>
      <a:lvl9pPr marL="1371600" algn="ctr" defTabSz="3526631" rtl="0" fontAlgn="base">
        <a:spcBef>
          <a:spcPct val="0"/>
        </a:spcBef>
        <a:spcAft>
          <a:spcPct val="0"/>
        </a:spcAft>
        <a:defRPr sz="16950">
          <a:solidFill>
            <a:schemeClr val="tx2"/>
          </a:solidFill>
          <a:latin typeface="Arial" pitchFamily="34" charset="0"/>
        </a:defRPr>
      </a:lvl9pPr>
    </p:titleStyle>
    <p:bodyStyle>
      <a:defPPr>
        <a:defRPr kern="1200" smtId="4294967295"/>
      </a:defPPr>
      <a:lvl1pPr marL="1322785" indent="-1322785" algn="l" defTabSz="3526631" rtl="0" eaLnBrk="0" fontAlgn="base" hangingPunct="0">
        <a:spcBef>
          <a:spcPct val="20000"/>
        </a:spcBef>
        <a:spcAft>
          <a:spcPct val="0"/>
        </a:spcAft>
        <a:buChar char="•"/>
        <a:defRPr sz="12375">
          <a:solidFill>
            <a:schemeClr val="tx1"/>
          </a:solidFill>
          <a:latin typeface="+mn-lt"/>
          <a:ea typeface="+mn-ea"/>
          <a:cs typeface="+mn-cs"/>
        </a:defRPr>
      </a:lvl1pPr>
      <a:lvl2pPr marL="2865835" indent="-1102519" algn="l" defTabSz="3526631" rtl="0" eaLnBrk="0" fontAlgn="base" hangingPunct="0">
        <a:spcBef>
          <a:spcPct val="20000"/>
        </a:spcBef>
        <a:spcAft>
          <a:spcPct val="0"/>
        </a:spcAft>
        <a:buChar char="–"/>
        <a:defRPr sz="10800">
          <a:solidFill>
            <a:schemeClr val="tx1"/>
          </a:solidFill>
          <a:latin typeface="+mn-lt"/>
        </a:defRPr>
      </a:lvl2pPr>
      <a:lvl3pPr marL="4408885" indent="-882254" algn="l" defTabSz="3526631" rtl="0" eaLnBrk="0" fontAlgn="base" hangingPunct="0">
        <a:spcBef>
          <a:spcPct val="20000"/>
        </a:spcBef>
        <a:spcAft>
          <a:spcPct val="0"/>
        </a:spcAft>
        <a:buChar char="•"/>
        <a:defRPr sz="9225">
          <a:solidFill>
            <a:schemeClr val="tx1"/>
          </a:solidFill>
          <a:latin typeface="+mn-lt"/>
        </a:defRPr>
      </a:lvl3pPr>
      <a:lvl4pPr marL="6172200" indent="-882254" algn="l" defTabSz="3526631" rtl="0" eaLnBrk="0" fontAlgn="base" hangingPunct="0">
        <a:spcBef>
          <a:spcPct val="20000"/>
        </a:spcBef>
        <a:spcAft>
          <a:spcPct val="0"/>
        </a:spcAft>
        <a:buChar char="–"/>
        <a:defRPr sz="7725">
          <a:solidFill>
            <a:schemeClr val="tx1"/>
          </a:solidFill>
          <a:latin typeface="+mn-lt"/>
        </a:defRPr>
      </a:lvl4pPr>
      <a:lvl5pPr marL="7935516" indent="-881063" algn="l" defTabSz="3526631" rtl="0" eaLnBrk="0" fontAlgn="base" hangingPunct="0">
        <a:spcBef>
          <a:spcPct val="20000"/>
        </a:spcBef>
        <a:spcAft>
          <a:spcPct val="0"/>
        </a:spcAft>
        <a:buChar char="»"/>
        <a:defRPr sz="7725">
          <a:solidFill>
            <a:schemeClr val="tx1"/>
          </a:solidFill>
          <a:latin typeface="+mn-lt"/>
        </a:defRPr>
      </a:lvl5pPr>
      <a:lvl6pPr marL="8278416" indent="-881063" algn="l" defTabSz="3526631" rtl="0" fontAlgn="base">
        <a:spcBef>
          <a:spcPct val="20000"/>
        </a:spcBef>
        <a:spcAft>
          <a:spcPct val="0"/>
        </a:spcAft>
        <a:buChar char="»"/>
        <a:defRPr sz="7725">
          <a:solidFill>
            <a:schemeClr val="tx1"/>
          </a:solidFill>
          <a:latin typeface="+mn-lt"/>
        </a:defRPr>
      </a:lvl6pPr>
      <a:lvl7pPr marL="8621316" indent="-881063" algn="l" defTabSz="3526631" rtl="0" fontAlgn="base">
        <a:spcBef>
          <a:spcPct val="20000"/>
        </a:spcBef>
        <a:spcAft>
          <a:spcPct val="0"/>
        </a:spcAft>
        <a:buChar char="»"/>
        <a:defRPr sz="7725">
          <a:solidFill>
            <a:schemeClr val="tx1"/>
          </a:solidFill>
          <a:latin typeface="+mn-lt"/>
        </a:defRPr>
      </a:lvl7pPr>
      <a:lvl8pPr marL="8964216" indent="-881063" algn="l" defTabSz="3526631" rtl="0" fontAlgn="base">
        <a:spcBef>
          <a:spcPct val="20000"/>
        </a:spcBef>
        <a:spcAft>
          <a:spcPct val="0"/>
        </a:spcAft>
        <a:buChar char="»"/>
        <a:defRPr sz="7725">
          <a:solidFill>
            <a:schemeClr val="tx1"/>
          </a:solidFill>
          <a:latin typeface="+mn-lt"/>
        </a:defRPr>
      </a:lvl8pPr>
      <a:lvl9pPr marL="9307116" indent="-881063" algn="l" defTabSz="3526631" rtl="0" fontAlgn="base">
        <a:spcBef>
          <a:spcPct val="20000"/>
        </a:spcBef>
        <a:spcAft>
          <a:spcPct val="0"/>
        </a:spcAft>
        <a:buChar char="»"/>
        <a:defRPr sz="77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chranelibrary.com/central/doi/10.1002/central/CN-00813185/full" TargetMode="External"/><Relationship Id="rId2" Type="http://schemas.openxmlformats.org/officeDocument/2006/relationships/hyperlink" Target="http://www.who.int/gho/ncd/risk_factors/physical_activity_text/en/" TargetMode="External"/><Relationship Id="rId1" Type="http://schemas.openxmlformats.org/officeDocument/2006/relationships/slideLayout" Target="../slideLayouts/slideLayout1.xml"/><Relationship Id="rId6" Type="http://schemas.openxmlformats.org/officeDocument/2006/relationships/hyperlink" Target="https://search.proquest.com/docview/1021256059?accountid=165118" TargetMode="External"/><Relationship Id="rId5" Type="http://schemas.openxmlformats.org/officeDocument/2006/relationships/hyperlink" Target="https://www.cochranelibrary.com/central/doi/10.1002/central/CN-00665112/full" TargetMode="External"/><Relationship Id="rId4" Type="http://schemas.openxmlformats.org/officeDocument/2006/relationships/hyperlink" Target="https://www.cochranelibrary.com/central/doi/10.1002/central/CN-01014364/f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75222" y="-38229"/>
            <a:ext cx="32954770" cy="4899787"/>
          </a:xfrm>
          <a:prstGeom prst="rect">
            <a:avLst/>
          </a:prstGeom>
          <a:solidFill>
            <a:schemeClr val="accent4">
              <a:lumMod val="75000"/>
            </a:schemeClr>
          </a:solidFill>
          <a:ln>
            <a:noFill/>
          </a:ln>
        </p:spPr>
        <p:txBody>
          <a:bodyPr wrap="none" anchor="ctr"/>
          <a:lstStyle>
            <a:defPPr>
              <a:defRPr kern="1200" smtId="4294967295"/>
            </a:defPPr>
          </a:lstStyle>
          <a:p>
            <a:endParaRPr lang="en-US" sz="6975"/>
          </a:p>
        </p:txBody>
      </p:sp>
      <p:sp>
        <p:nvSpPr>
          <p:cNvPr id="33" name="Rectangle 29"/>
          <p:cNvSpPr>
            <a:spLocks noChangeArrowheads="1"/>
          </p:cNvSpPr>
          <p:nvPr/>
        </p:nvSpPr>
        <p:spPr bwMode="auto">
          <a:xfrm>
            <a:off x="-36369" y="42787854"/>
            <a:ext cx="32954770" cy="1103348"/>
          </a:xfrm>
          <a:prstGeom prst="rect">
            <a:avLst/>
          </a:prstGeom>
          <a:gradFill>
            <a:gsLst>
              <a:gs pos="5000">
                <a:srgbClr val="235078"/>
              </a:gs>
              <a:gs pos="100000">
                <a:srgbClr val="1482A5"/>
              </a:gs>
            </a:gsLst>
            <a:lin ang="0" scaled="1"/>
          </a:gradFill>
          <a:ln>
            <a:noFill/>
          </a:ln>
        </p:spPr>
        <p:txBody>
          <a:bodyPr lIns="102870" tIns="51435" rIns="102870" bIns="51435" anchor="ctr"/>
          <a:lstStyle>
            <a:defPPr>
              <a:defRPr kern="1200" smtId="4294967295"/>
            </a:defPPr>
          </a:lstStyle>
          <a:p>
            <a:pPr defTabSz="3527822"/>
            <a:endParaRPr lang="en-US" sz="6975">
              <a:solidFill>
                <a:schemeClr val="bg1"/>
              </a:solidFill>
              <a:sym typeface="Symbol" pitchFamily="18" charset="2"/>
            </a:endParaRPr>
          </a:p>
        </p:txBody>
      </p:sp>
      <p:sp>
        <p:nvSpPr>
          <p:cNvPr id="31" name="Title 11">
            <a:extLst>
              <a:ext uri="{FF2B5EF4-FFF2-40B4-BE49-F238E27FC236}">
                <a16:creationId xmlns:a16="http://schemas.microsoft.com/office/drawing/2014/main" xmlns:p15="http://schemas.microsoft.com/office/powerpoint/2012/main" xmlns:p14="http://schemas.microsoft.com/office/powerpoint/2010/main" xmlns="" id="{A3F6428D-1FA6-42BA-BAEA-3577E1620F6B}"/>
              </a:ext>
            </a:extLst>
          </p:cNvPr>
          <p:cNvSpPr txBox="1"/>
          <p:nvPr/>
        </p:nvSpPr>
        <p:spPr>
          <a:xfrm>
            <a:off x="1428862" y="556063"/>
            <a:ext cx="30460838" cy="2060201"/>
          </a:xfrm>
          <a:prstGeom prst="rect">
            <a:avLst/>
          </a:prstGeom>
        </p:spPr>
        <p:txBody>
          <a:bodyPr lIns="96012" tIns="48006" rIns="96012" bIns="48006"/>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5400" b="1" dirty="0">
                <a:solidFill>
                  <a:schemeClr val="bg1"/>
                </a:solidFill>
              </a:rPr>
              <a:t>What are the effects of social influences </a:t>
            </a:r>
            <a:r>
              <a:rPr lang="en-US" sz="5400" b="1" dirty="0" smtClean="0">
                <a:solidFill>
                  <a:schemeClr val="bg1"/>
                </a:solidFill>
              </a:rPr>
              <a:t>on physical </a:t>
            </a:r>
            <a:r>
              <a:rPr lang="en-US" sz="5400" b="1" dirty="0">
                <a:solidFill>
                  <a:schemeClr val="bg1"/>
                </a:solidFill>
              </a:rPr>
              <a:t>activity in people who are at risk for cardiovascular disease?</a:t>
            </a:r>
            <a:endParaRPr lang="en-US" sz="5400" b="1" dirty="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xmlns:p15="http://schemas.microsoft.com/office/powerpoint/2012/main" xmlns:p14="http://schemas.microsoft.com/office/powerpoint/2010/main" xmlns="" id="{30C08963-BE29-4B96-B122-F15F02A3F7E3}"/>
              </a:ext>
            </a:extLst>
          </p:cNvPr>
          <p:cNvSpPr txBox="1"/>
          <p:nvPr/>
        </p:nvSpPr>
        <p:spPr>
          <a:xfrm>
            <a:off x="1428862" y="2795309"/>
            <a:ext cx="30460838" cy="775947"/>
          </a:xfrm>
          <a:prstGeom prst="rect">
            <a:avLst/>
          </a:prstGeom>
        </p:spPr>
        <p:txBody>
          <a:bodyPr lIns="96012" tIns="48006" rIns="96012" bIns="48006"/>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4000" dirty="0" smtClean="0">
                <a:solidFill>
                  <a:schemeClr val="bg1"/>
                </a:solidFill>
                <a:latin typeface="Titillium Web" panose="00000500000000000000" pitchFamily="2" charset="0"/>
              </a:rPr>
              <a:t>Karolina </a:t>
            </a:r>
            <a:r>
              <a:rPr lang="en-US" sz="4000" dirty="0" err="1" smtClean="0">
                <a:solidFill>
                  <a:schemeClr val="bg1"/>
                </a:solidFill>
                <a:latin typeface="Titillium Web" panose="00000500000000000000" pitchFamily="2" charset="0"/>
              </a:rPr>
              <a:t>Plungyte</a:t>
            </a:r>
            <a:endParaRPr lang="en-US" sz="4000" dirty="0" smtClean="0">
              <a:solidFill>
                <a:schemeClr val="bg1"/>
              </a:solidFill>
              <a:latin typeface="Titillium Web" panose="00000500000000000000" pitchFamily="2" charset="0"/>
            </a:endParaRPr>
          </a:p>
          <a:p>
            <a:r>
              <a:rPr lang="en-US" sz="4000" dirty="0" err="1" smtClean="0">
                <a:solidFill>
                  <a:schemeClr val="bg1"/>
                </a:solidFill>
                <a:latin typeface="Titillium Web" panose="00000500000000000000" pitchFamily="2" charset="0"/>
              </a:rPr>
              <a:t>Fontys</a:t>
            </a:r>
            <a:r>
              <a:rPr lang="en-US" sz="4000" dirty="0" smtClean="0">
                <a:solidFill>
                  <a:schemeClr val="bg1"/>
                </a:solidFill>
                <a:latin typeface="Titillium Web" panose="00000500000000000000" pitchFamily="2" charset="0"/>
              </a:rPr>
              <a:t> University of Applied science</a:t>
            </a:r>
            <a:endParaRPr lang="en-US" sz="4000" dirty="0">
              <a:solidFill>
                <a:schemeClr val="bg1"/>
              </a:solidFill>
              <a:latin typeface="Titillium Web" panose="00000500000000000000" pitchFamily="2" charset="0"/>
            </a:endParaRPr>
          </a:p>
        </p:txBody>
      </p:sp>
      <p:sp>
        <p:nvSpPr>
          <p:cNvPr id="2" name="Rectangle 5"/>
          <p:cNvSpPr>
            <a:spLocks noChangeArrowheads="1"/>
          </p:cNvSpPr>
          <p:nvPr/>
        </p:nvSpPr>
        <p:spPr bwMode="auto">
          <a:xfrm>
            <a:off x="1428862" y="33097458"/>
            <a:ext cx="14624782" cy="8329941"/>
          </a:xfrm>
          <a:prstGeom prst="roundRect">
            <a:avLst>
              <a:gd name="adj" fmla="val 1380"/>
            </a:avLst>
          </a:prstGeom>
          <a:solidFill>
            <a:schemeClr val="accent4">
              <a:lumMod val="20000"/>
              <a:lumOff val="80000"/>
            </a:schemeClr>
          </a:solidFill>
          <a:ln>
            <a:noFill/>
          </a:ln>
          <a:effectLst/>
        </p:spPr>
        <p:txBody>
          <a:bodyPr wrap="none" lIns="205740" tIns="51435" rIns="205740" bIns="51435" anchor="ctr"/>
          <a:lstStyle>
            <a:defPPr>
              <a:defRPr kern="1200" smtId="4294967295"/>
            </a:defPPr>
          </a:lstStyle>
          <a:p>
            <a:pPr defTabSz="3527822"/>
            <a:endParaRPr lang="en-US" sz="2700">
              <a:noFill/>
              <a:latin typeface="Amaranth" panose="02000503050000020004" pitchFamily="2" charset="0"/>
            </a:endParaRPr>
          </a:p>
        </p:txBody>
      </p:sp>
      <p:sp>
        <p:nvSpPr>
          <p:cNvPr id="2053" name="Text Box 6"/>
          <p:cNvSpPr txBox="1">
            <a:spLocks noChangeArrowheads="1"/>
          </p:cNvSpPr>
          <p:nvPr/>
        </p:nvSpPr>
        <p:spPr bwMode="auto">
          <a:xfrm>
            <a:off x="1428864" y="6977598"/>
            <a:ext cx="13876100" cy="725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lnSpc>
                <a:spcPct val="115000"/>
              </a:lnSpc>
              <a:spcAft>
                <a:spcPct val="75000"/>
              </a:spcAft>
            </a:pPr>
            <a:r>
              <a:rPr lang="en-US" sz="2400" dirty="0"/>
              <a:t>Physical inactivity is a significant public health problem along with being one of the biggest risk factors for chronic disease. Cardiovascular disease (CVD) is one of the leading chronic conditions causing increased mortality </a:t>
            </a:r>
            <a:r>
              <a:rPr lang="en-US" sz="2400" dirty="0" smtClean="0"/>
              <a:t>rates(1). </a:t>
            </a:r>
            <a:r>
              <a:rPr lang="en-US" sz="2400" dirty="0"/>
              <a:t>Furthermore, PA is essential for the cardiovascular system since it is one of the risk factors for </a:t>
            </a:r>
            <a:r>
              <a:rPr lang="en-US" sz="2400" dirty="0" smtClean="0"/>
              <a:t>CVD(2).</a:t>
            </a:r>
            <a:endParaRPr lang="en-US" sz="2400" dirty="0"/>
          </a:p>
          <a:p>
            <a:pPr algn="just">
              <a:lnSpc>
                <a:spcPct val="115000"/>
              </a:lnSpc>
              <a:spcAft>
                <a:spcPct val="75000"/>
              </a:spcAft>
            </a:pPr>
            <a:r>
              <a:rPr lang="en-US" sz="2400" dirty="0"/>
              <a:t>Bauman et al. described an adapted ecological model in correlation to specific </a:t>
            </a:r>
            <a:r>
              <a:rPr lang="en-US" sz="2400" dirty="0" err="1"/>
              <a:t>behaviour</a:t>
            </a:r>
            <a:r>
              <a:rPr lang="en-US" sz="2400" dirty="0"/>
              <a:t>-physical activity. It proposes different levels through which participation of physical activity can be </a:t>
            </a:r>
            <a:r>
              <a:rPr lang="en-US" sz="2400" dirty="0" smtClean="0"/>
              <a:t>influenced(3). </a:t>
            </a:r>
            <a:r>
              <a:rPr lang="en-US" sz="2400" dirty="0"/>
              <a:t>The focus of this research is on the interpersonal level and its social relationships, such as, guidance, encouragement or support which influences individuals, who are at risk for CVD, participation in PA.</a:t>
            </a:r>
          </a:p>
          <a:p>
            <a:pPr algn="just">
              <a:lnSpc>
                <a:spcPct val="115000"/>
              </a:lnSpc>
              <a:spcAft>
                <a:spcPct val="75000"/>
              </a:spcAft>
            </a:pPr>
            <a:r>
              <a:rPr lang="en-US" sz="2400" dirty="0"/>
              <a:t> It is essential to understand the factors of social influences because it could diminish future epidemics of CVD risk population. However, social influences have been studied only with a focus on the specific social influence which could cause possible conflicting study findings. In these situations, where studies are different, often it is not clear what is general finding or which information is most reliable and should be used, for example, as a base for practices. </a:t>
            </a:r>
          </a:p>
          <a:p>
            <a:r>
              <a:rPr lang="en-US" sz="2400" dirty="0" smtClean="0">
                <a:latin typeface="Titillium Web" panose="00000500000000000000" pitchFamily="2" charset="0"/>
                <a:ea typeface="Open Sans" panose="020B0606030504020204" pitchFamily="34" charset="0"/>
                <a:cs typeface="Open Sans" panose="020B0606030504020204" pitchFamily="34" charset="0"/>
              </a:rPr>
              <a:t>.</a:t>
            </a:r>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46" name="Rectangle 5">
            <a:extLst>
              <a:ext uri="{FF2B5EF4-FFF2-40B4-BE49-F238E27FC236}">
                <a16:creationId xmlns:a16="http://schemas.microsoft.com/office/drawing/2014/main" xmlns:p15="http://schemas.microsoft.com/office/powerpoint/2012/main" xmlns:p14="http://schemas.microsoft.com/office/powerpoint/2010/main" xmlns="" id="{88D57C6D-9B7C-4799-9EEF-AD493DF30EC4}"/>
              </a:ext>
            </a:extLst>
          </p:cNvPr>
          <p:cNvSpPr>
            <a:spLocks noChangeArrowheads="1"/>
          </p:cNvSpPr>
          <p:nvPr/>
        </p:nvSpPr>
        <p:spPr bwMode="auto">
          <a:xfrm>
            <a:off x="1428865" y="31725859"/>
            <a:ext cx="14528034" cy="914400"/>
          </a:xfrm>
          <a:prstGeom prst="rect">
            <a:avLst/>
          </a:prstGeom>
          <a:solidFill>
            <a:schemeClr val="accent4">
              <a:lumMod val="75000"/>
            </a:schemeClr>
          </a:solidFill>
          <a:ln>
            <a:noFill/>
          </a:ln>
          <a:effectLst/>
        </p:spPr>
        <p:txBody>
          <a:bodyPr wrap="none" lIns="205740" tIns="51435" rIns="205740" bIns="51435" anchor="ctr"/>
          <a:lstStyle>
            <a:defPPr>
              <a:defRPr kern="1200" smtId="4294967295"/>
            </a:defPPr>
          </a:lstStyle>
          <a:p>
            <a:pPr defTabSz="3527822"/>
            <a:r>
              <a:rPr lang="en-US" sz="3600">
                <a:solidFill>
                  <a:schemeClr val="bg1"/>
                </a:solidFill>
                <a:latin typeface="Amaranth" panose="02000503050000020004" pitchFamily="2" charset="0"/>
              </a:rPr>
              <a:t>Conclusion</a:t>
            </a:r>
          </a:p>
        </p:txBody>
      </p:sp>
      <p:sp>
        <p:nvSpPr>
          <p:cNvPr id="16"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16402163" y="6558802"/>
            <a:ext cx="14024498" cy="914400"/>
          </a:xfrm>
          <a:prstGeom prst="rect">
            <a:avLst/>
          </a:prstGeom>
          <a:solidFill>
            <a:schemeClr val="accent4">
              <a:lumMod val="75000"/>
            </a:schemeClr>
          </a:solidFill>
          <a:ln>
            <a:noFill/>
          </a:ln>
          <a:effectLst/>
        </p:spPr>
        <p:txBody>
          <a:bodyPr wrap="none" lIns="205740" tIns="51435" rIns="205740" bIns="51435" anchor="ctr"/>
          <a:lstStyle>
            <a:defPPr>
              <a:defRPr kern="1200" smtId="4294967295"/>
            </a:defPPr>
          </a:lstStyle>
          <a:p>
            <a:pPr defTabSz="3527822"/>
            <a:r>
              <a:rPr lang="en-US" sz="3600">
                <a:solidFill>
                  <a:schemeClr val="bg1"/>
                </a:solidFill>
                <a:latin typeface="Amaranth" panose="02000503050000020004" pitchFamily="2" charset="0"/>
              </a:rPr>
              <a:t>Methodology</a:t>
            </a:r>
          </a:p>
        </p:txBody>
      </p:sp>
      <p:sp>
        <p:nvSpPr>
          <p:cNvPr id="17" name="Text Box 6">
            <a:extLst>
              <a:ext uri="{FF2B5EF4-FFF2-40B4-BE49-F238E27FC236}">
                <a16:creationId xmlns:a16="http://schemas.microsoft.com/office/drawing/2014/main" xmlns:p15="http://schemas.microsoft.com/office/powerpoint/2012/main" xmlns:p14="http://schemas.microsoft.com/office/powerpoint/2010/main" xmlns="" id="{8AE8A03B-3762-4AF2-A9FC-B088E0736F3A}"/>
              </a:ext>
            </a:extLst>
          </p:cNvPr>
          <p:cNvSpPr txBox="1">
            <a:spLocks noChangeArrowheads="1"/>
          </p:cNvSpPr>
          <p:nvPr/>
        </p:nvSpPr>
        <p:spPr bwMode="auto">
          <a:xfrm>
            <a:off x="16441014" y="7879291"/>
            <a:ext cx="13876100" cy="804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70" tIns="51435" rIns="102870" bIns="51435">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0" indent="0" algn="just">
              <a:spcAft>
                <a:spcPct val="50000"/>
              </a:spcAft>
              <a:buClr>
                <a:srgbClr val="008080"/>
              </a:buClr>
              <a:buSzPct val="115000"/>
              <a:buNone/>
            </a:pPr>
            <a:r>
              <a:rPr lang="en-US" altLang="en-US" sz="2400" dirty="0">
                <a:cs typeface="Times New Roman" pitchFamily="18" charset="0"/>
              </a:rPr>
              <a:t>Five databases were used to search for relevant articles: PubMed, </a:t>
            </a:r>
            <a:r>
              <a:rPr lang="en-US" altLang="en-US" sz="2400" dirty="0" err="1">
                <a:cs typeface="Times New Roman" pitchFamily="18" charset="0"/>
              </a:rPr>
              <a:t>PsycARTICLES</a:t>
            </a:r>
            <a:r>
              <a:rPr lang="en-US" altLang="en-US" sz="2400" dirty="0">
                <a:cs typeface="Times New Roman" pitchFamily="18" charset="0"/>
              </a:rPr>
              <a:t>, Medline, </a:t>
            </a:r>
            <a:r>
              <a:rPr lang="en-US" altLang="en-US" sz="2400" dirty="0" err="1">
                <a:cs typeface="Times New Roman" pitchFamily="18" charset="0"/>
              </a:rPr>
              <a:t>SPORTSDiscus</a:t>
            </a:r>
            <a:r>
              <a:rPr lang="en-US" altLang="en-US" sz="2400" dirty="0">
                <a:cs typeface="Times New Roman" pitchFamily="18" charset="0"/>
              </a:rPr>
              <a:t>, Cochrane Library search. The search strategy consisted of three main keywords: social influences, physical activity and cardiovascular risk. Using Boolean search strategy main keywords and their synonyms were combined for each database.</a:t>
            </a:r>
          </a:p>
          <a:p>
            <a:pPr marL="0" indent="0" algn="just">
              <a:spcAft>
                <a:spcPct val="50000"/>
              </a:spcAft>
              <a:buClr>
                <a:srgbClr val="008080"/>
              </a:buClr>
              <a:buSzPct val="115000"/>
              <a:buNone/>
            </a:pPr>
            <a:r>
              <a:rPr lang="en-US" altLang="en-US" sz="2400" dirty="0">
                <a:cs typeface="Times New Roman" pitchFamily="18" charset="0"/>
              </a:rPr>
              <a:t>To gather the best available data inclusion </a:t>
            </a:r>
            <a:r>
              <a:rPr lang="en-US" altLang="en-US" sz="2400" dirty="0" smtClean="0">
                <a:cs typeface="Times New Roman" pitchFamily="18" charset="0"/>
              </a:rPr>
              <a:t>criteria was made:</a:t>
            </a:r>
            <a:endParaRPr lang="en-US" altLang="en-US" sz="2400" dirty="0">
              <a:cs typeface="Times New Roman" pitchFamily="18" charset="0"/>
            </a:endParaRPr>
          </a:p>
          <a:p>
            <a:pPr marL="571500" indent="-571500" algn="just">
              <a:spcAft>
                <a:spcPct val="50000"/>
              </a:spcAft>
              <a:buClr>
                <a:srgbClr val="008080"/>
              </a:buClr>
              <a:buSzPct val="115000"/>
              <a:buFont typeface="Arial" panose="020B0604020202020204" pitchFamily="34" charset="0"/>
              <a:buChar char="•"/>
            </a:pPr>
            <a:r>
              <a:rPr lang="en-US" altLang="en-US" sz="2400" dirty="0">
                <a:cs typeface="Times New Roman" pitchFamily="18" charset="0"/>
              </a:rPr>
              <a:t>Articles that are written in the English language.</a:t>
            </a:r>
          </a:p>
          <a:p>
            <a:pPr marL="571500" indent="-571500" algn="just">
              <a:spcAft>
                <a:spcPct val="50000"/>
              </a:spcAft>
              <a:buClr>
                <a:srgbClr val="008080"/>
              </a:buClr>
              <a:buSzPct val="115000"/>
              <a:buFont typeface="Arial" panose="020B0604020202020204" pitchFamily="34" charset="0"/>
              <a:buChar char="•"/>
            </a:pPr>
            <a:r>
              <a:rPr lang="en-US" altLang="en-US" sz="2400" dirty="0">
                <a:cs typeface="Times New Roman" pitchFamily="18" charset="0"/>
              </a:rPr>
              <a:t>Individuals aged 18 and older.</a:t>
            </a:r>
          </a:p>
          <a:p>
            <a:pPr marL="571500" indent="-571500" algn="just">
              <a:spcAft>
                <a:spcPct val="50000"/>
              </a:spcAft>
              <a:buClr>
                <a:srgbClr val="008080"/>
              </a:buClr>
              <a:buSzPct val="115000"/>
              <a:buFont typeface="Arial" panose="020B0604020202020204" pitchFamily="34" charset="0"/>
              <a:buChar char="•"/>
            </a:pPr>
            <a:r>
              <a:rPr lang="en-US" altLang="en-US" sz="2400" dirty="0">
                <a:cs typeface="Times New Roman" pitchFamily="18" charset="0"/>
              </a:rPr>
              <a:t>Articles that include individuals who have diabetes.</a:t>
            </a:r>
          </a:p>
          <a:p>
            <a:pPr marL="571500" indent="-571500" algn="just">
              <a:spcAft>
                <a:spcPct val="50000"/>
              </a:spcAft>
              <a:buClr>
                <a:srgbClr val="008080"/>
              </a:buClr>
              <a:buSzPct val="115000"/>
              <a:buFont typeface="Arial" panose="020B0604020202020204" pitchFamily="34" charset="0"/>
              <a:buChar char="•"/>
            </a:pPr>
            <a:r>
              <a:rPr lang="en-US" altLang="en-US" sz="2400" dirty="0">
                <a:cs typeface="Times New Roman" pitchFamily="18" charset="0"/>
              </a:rPr>
              <a:t>Articles that are no older than ten years.</a:t>
            </a:r>
          </a:p>
          <a:p>
            <a:pPr marL="0" indent="0" algn="just">
              <a:spcAft>
                <a:spcPct val="50000"/>
              </a:spcAft>
              <a:buClr>
                <a:srgbClr val="008080"/>
              </a:buClr>
              <a:buSzPct val="115000"/>
              <a:buNone/>
            </a:pPr>
            <a:r>
              <a:rPr lang="en-US" altLang="en-US" sz="2400" dirty="0">
                <a:cs typeface="Times New Roman" pitchFamily="18" charset="0"/>
              </a:rPr>
              <a:t>The data collection resulted in a total of 364 studies. Firstly the studies were checked for duplicates. Then, the remaining studies were excluded based on keywords of the titles and later on were excluded based on abstract information. Next, the studies were assessed for eligibility by screening full-text availability and furthermore were read in full to check against inclusion and exclusion criteria. Finally, the study selection process resulted in a total of seven studies: three RCT, three cross-sectional and one diary study</a:t>
            </a:r>
            <a:r>
              <a:rPr lang="en-US" altLang="en-US" sz="2400" dirty="0" smtClean="0">
                <a:cs typeface="Times New Roman" pitchFamily="18" charset="0"/>
              </a:rPr>
              <a:t>.</a:t>
            </a:r>
          </a:p>
          <a:p>
            <a:pPr marL="0" indent="0" algn="just">
              <a:spcAft>
                <a:spcPct val="50000"/>
              </a:spcAft>
              <a:buClr>
                <a:srgbClr val="008080"/>
              </a:buClr>
              <a:buSzPct val="115000"/>
              <a:buNone/>
            </a:pPr>
            <a:r>
              <a:rPr lang="en-US" altLang="en-US" sz="2400" dirty="0" smtClean="0">
                <a:cs typeface="Times New Roman" pitchFamily="18" charset="0"/>
              </a:rPr>
              <a:t>Afterwards, the methodological quality of acquired studies was assessed using Downs and Black modified checklist(4). Furthermore, the data was </a:t>
            </a:r>
            <a:r>
              <a:rPr lang="en-US" altLang="en-US" sz="2400" dirty="0" err="1" smtClean="0">
                <a:cs typeface="Times New Roman" pitchFamily="18" charset="0"/>
              </a:rPr>
              <a:t>analysed</a:t>
            </a:r>
            <a:r>
              <a:rPr lang="en-US" altLang="en-US" sz="2400" dirty="0" smtClean="0">
                <a:cs typeface="Times New Roman" pitchFamily="18" charset="0"/>
              </a:rPr>
              <a:t> using data extraction tables. Lastly, to conclude findings best evidence synthesis by Hooper et al. was applied. </a:t>
            </a:r>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18" name="Rectangle 5">
            <a:extLst>
              <a:ext uri="{FF2B5EF4-FFF2-40B4-BE49-F238E27FC236}">
                <a16:creationId xmlns:a16="http://schemas.microsoft.com/office/drawing/2014/main" xmlns:p15="http://schemas.microsoft.com/office/powerpoint/2012/main" xmlns:p14="http://schemas.microsoft.com/office/powerpoint/2010/main" xmlns="" id="{88133C58-052D-4585-823B-31740DB45AF4}"/>
              </a:ext>
            </a:extLst>
          </p:cNvPr>
          <p:cNvSpPr>
            <a:spLocks noChangeArrowheads="1"/>
          </p:cNvSpPr>
          <p:nvPr/>
        </p:nvSpPr>
        <p:spPr bwMode="auto">
          <a:xfrm>
            <a:off x="1280468" y="6140009"/>
            <a:ext cx="14024497" cy="837587"/>
          </a:xfrm>
          <a:prstGeom prst="rect">
            <a:avLst/>
          </a:prstGeom>
          <a:noFill/>
          <a:ln>
            <a:noFill/>
          </a:ln>
          <a:effectLst/>
        </p:spPr>
        <p:txBody>
          <a:bodyPr wrap="none" lIns="102870" tIns="51435" rIns="102870" bIns="51435" anchor="ctr"/>
          <a:lstStyle>
            <a:defPPr>
              <a:defRPr kern="1200" smtId="4294967295"/>
            </a:defPPr>
          </a:lstStyle>
          <a:p>
            <a:pPr defTabSz="3527822"/>
            <a:r>
              <a:rPr lang="en-US" sz="3600">
                <a:solidFill>
                  <a:srgbClr val="235078"/>
                </a:solidFill>
                <a:latin typeface="Amaranth" panose="02000503050000020004" pitchFamily="2" charset="0"/>
              </a:rPr>
              <a:t>Introduction</a:t>
            </a:r>
          </a:p>
        </p:txBody>
      </p:sp>
      <p:sp>
        <p:nvSpPr>
          <p:cNvPr id="287" name="TextBox 286">
            <a:extLst>
              <a:ext uri="{FF2B5EF4-FFF2-40B4-BE49-F238E27FC236}">
                <a16:creationId xmlns:a16="http://schemas.microsoft.com/office/drawing/2014/main" xmlns:p15="http://schemas.microsoft.com/office/powerpoint/2012/main" xmlns:p14="http://schemas.microsoft.com/office/powerpoint/2010/main" xmlns="" id="{2C6E9F3E-3183-4639-8BD4-4D30DDD1A58D}"/>
              </a:ext>
            </a:extLst>
          </p:cNvPr>
          <p:cNvSpPr txBox="1"/>
          <p:nvPr/>
        </p:nvSpPr>
        <p:spPr>
          <a:xfrm>
            <a:off x="1428865" y="33296811"/>
            <a:ext cx="14453834" cy="7109639"/>
          </a:xfrm>
          <a:prstGeom prst="rect">
            <a:avLst/>
          </a:prstGeom>
          <a:noFill/>
        </p:spPr>
        <p:txBody>
          <a:bodyPr wrap="square" rtlCol="0">
            <a:spAutoFit/>
          </a:bodyPr>
          <a:lstStyle>
            <a:defPPr>
              <a:defRPr kern="1200" smtId="4294967295"/>
            </a:defPPr>
          </a:lstStyle>
          <a:p>
            <a:pPr algn="just"/>
            <a:r>
              <a:rPr lang="en-US" sz="2400" dirty="0"/>
              <a:t>Based on the available research, even though the findings show that there may be positive effects of social influences on PA, still it is not possible to determine evident effects of different social influences in people who are at risk for CVD. </a:t>
            </a:r>
          </a:p>
          <a:p>
            <a:pPr algn="just"/>
            <a:r>
              <a:rPr lang="en-US" sz="2400" dirty="0"/>
              <a:t> </a:t>
            </a:r>
          </a:p>
          <a:p>
            <a:pPr algn="just"/>
            <a:r>
              <a:rPr lang="en-US" sz="2400" dirty="0"/>
              <a:t>The reasons for this are as follow:</a:t>
            </a:r>
          </a:p>
          <a:p>
            <a:pPr algn="just"/>
            <a:r>
              <a:rPr lang="en-US" sz="2400"/>
              <a:t>•  </a:t>
            </a:r>
            <a:r>
              <a:rPr lang="en-US" sz="2400" smtClean="0"/>
              <a:t>The </a:t>
            </a:r>
            <a:r>
              <a:rPr lang="en-US" sz="2400" dirty="0"/>
              <a:t>inconsistency of defined social influences.</a:t>
            </a:r>
          </a:p>
          <a:p>
            <a:pPr algn="just"/>
            <a:r>
              <a:rPr lang="en-US" sz="2400" dirty="0"/>
              <a:t>•  </a:t>
            </a:r>
            <a:r>
              <a:rPr lang="en-US" sz="2400" dirty="0" smtClean="0"/>
              <a:t>Lack </a:t>
            </a:r>
            <a:r>
              <a:rPr lang="en-US" sz="2400" dirty="0"/>
              <a:t>of similarity concerning perceived social influences measurement tools in the studies.</a:t>
            </a:r>
          </a:p>
          <a:p>
            <a:pPr algn="just"/>
            <a:r>
              <a:rPr lang="en-US" sz="2400" dirty="0"/>
              <a:t>•  </a:t>
            </a:r>
            <a:r>
              <a:rPr lang="en-US" sz="2400" dirty="0" smtClean="0"/>
              <a:t>Lack </a:t>
            </a:r>
            <a:r>
              <a:rPr lang="en-US" sz="2400" dirty="0"/>
              <a:t>of similarity concerning the physical activity measurement tools in the studies. </a:t>
            </a:r>
          </a:p>
          <a:p>
            <a:pPr algn="just"/>
            <a:r>
              <a:rPr lang="en-US" sz="2400" dirty="0"/>
              <a:t>Further research is still necessary in order to investigate how different social influences affect PA in people who are at risk for CVD</a:t>
            </a:r>
            <a:r>
              <a:rPr lang="en-US" sz="2400" dirty="0" smtClean="0"/>
              <a:t>.</a:t>
            </a:r>
          </a:p>
          <a:p>
            <a:pPr algn="just"/>
            <a:endParaRPr lang="en-US" sz="2400" dirty="0" smtClean="0"/>
          </a:p>
          <a:p>
            <a:pPr algn="just"/>
            <a:r>
              <a:rPr lang="en-US" sz="2400" dirty="0"/>
              <a:t>Despite </a:t>
            </a:r>
            <a:r>
              <a:rPr lang="en-US" sz="2400" dirty="0" smtClean="0"/>
              <a:t>no </a:t>
            </a:r>
            <a:r>
              <a:rPr lang="en-US" sz="2400" dirty="0"/>
              <a:t>clear study findings, implications for clinical practice can be made</a:t>
            </a:r>
            <a:r>
              <a:rPr lang="en-US" sz="2400" dirty="0" smtClean="0"/>
              <a:t>:</a:t>
            </a:r>
          </a:p>
          <a:p>
            <a:pPr marL="342900" indent="-342900" algn="just">
              <a:buFont typeface="Arial" panose="020B0604020202020204" pitchFamily="34" charset="0"/>
              <a:buChar char="•"/>
            </a:pPr>
            <a:r>
              <a:rPr lang="en-US" sz="2400" dirty="0" smtClean="0"/>
              <a:t>Different </a:t>
            </a:r>
            <a:r>
              <a:rPr lang="en-US" sz="2400" dirty="0"/>
              <a:t>types of social influences should be assigned following patients’ history concerning social support and network characteristics. Since it was discovered that self-efficacy is more related to PA, the support given to the patient should be oriented to increase self-efficacy instead. </a:t>
            </a:r>
            <a:endParaRPr lang="en-US" sz="2400" dirty="0" smtClean="0"/>
          </a:p>
          <a:p>
            <a:pPr marL="342900" indent="-342900" algn="just">
              <a:buFont typeface="Arial" panose="020B0604020202020204" pitchFamily="34" charset="0"/>
              <a:buChar char="•"/>
            </a:pPr>
            <a:r>
              <a:rPr lang="en-US" sz="2400" dirty="0" smtClean="0"/>
              <a:t>In </a:t>
            </a:r>
            <a:r>
              <a:rPr lang="en-US" sz="2400" dirty="0"/>
              <a:t>patients with low social support - group support can be advised. </a:t>
            </a:r>
            <a:endParaRPr lang="en-US" sz="2400" dirty="0" smtClean="0"/>
          </a:p>
          <a:p>
            <a:pPr marL="342900" indent="-342900" algn="just">
              <a:buFont typeface="Arial" panose="020B0604020202020204" pitchFamily="34" charset="0"/>
              <a:buChar char="•"/>
            </a:pPr>
            <a:r>
              <a:rPr lang="en-US" sz="2400" dirty="0" smtClean="0"/>
              <a:t>Gender </a:t>
            </a:r>
            <a:r>
              <a:rPr lang="en-US" sz="2400" dirty="0"/>
              <a:t>should be taken into account. In general, it is important to understand patient activity levels, but overall females seemed to be more proactive, and as a result, males, in general, might need more social support to increase PA levels. </a:t>
            </a:r>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20" name="Rectangle 5">
            <a:extLst>
              <a:ext uri="{FF2B5EF4-FFF2-40B4-BE49-F238E27FC236}">
                <a16:creationId xmlns:a16="http://schemas.microsoft.com/office/drawing/2014/main" xmlns:p15="http://schemas.microsoft.com/office/powerpoint/2012/main" xmlns:p14="http://schemas.microsoft.com/office/powerpoint/2010/main" xmlns="" id="{1D190742-CABF-42B7-98F1-0542A6A25BED}"/>
              </a:ext>
            </a:extLst>
          </p:cNvPr>
          <p:cNvSpPr>
            <a:spLocks noChangeArrowheads="1"/>
          </p:cNvSpPr>
          <p:nvPr/>
        </p:nvSpPr>
        <p:spPr bwMode="auto">
          <a:xfrm>
            <a:off x="16485639" y="33526759"/>
            <a:ext cx="14248198" cy="934690"/>
          </a:xfrm>
          <a:prstGeom prst="rect">
            <a:avLst/>
          </a:prstGeom>
          <a:solidFill>
            <a:schemeClr val="accent4">
              <a:lumMod val="75000"/>
            </a:schemeClr>
          </a:solidFill>
          <a:ln>
            <a:noFill/>
          </a:ln>
          <a:effectLst/>
        </p:spPr>
        <p:txBody>
          <a:bodyPr wrap="none" lIns="205740" tIns="51435" rIns="205740" bIns="51435" anchor="ctr"/>
          <a:lstStyle>
            <a:defPPr>
              <a:defRPr kern="1200" smtId="4294967295"/>
            </a:defPPr>
          </a:lstStyle>
          <a:p>
            <a:pPr defTabSz="3527822"/>
            <a:r>
              <a:rPr lang="en-US" sz="3600">
                <a:solidFill>
                  <a:schemeClr val="bg1"/>
                </a:solidFill>
                <a:latin typeface="Amaranth" panose="02000503050000020004" pitchFamily="2" charset="0"/>
              </a:rPr>
              <a:t>Acknowledgements</a:t>
            </a:r>
          </a:p>
        </p:txBody>
      </p:sp>
      <p:sp>
        <p:nvSpPr>
          <p:cNvPr id="19"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1280468" y="13742761"/>
            <a:ext cx="13950299" cy="914400"/>
          </a:xfrm>
          <a:prstGeom prst="rect">
            <a:avLst/>
          </a:prstGeom>
          <a:solidFill>
            <a:schemeClr val="accent4">
              <a:lumMod val="75000"/>
            </a:schemeClr>
          </a:solidFill>
          <a:ln>
            <a:noFill/>
          </a:ln>
          <a:effectLst/>
        </p:spPr>
        <p:txBody>
          <a:bodyPr wrap="none" lIns="205740" tIns="51435" rIns="205740" bIns="51435" anchor="ctr"/>
          <a:lstStyle>
            <a:defPPr>
              <a:defRPr kern="1200" smtId="4294967295"/>
            </a:defPPr>
          </a:lstStyle>
          <a:p>
            <a:pPr defTabSz="3527822"/>
            <a:r>
              <a:rPr lang="en-US" sz="3600" dirty="0" smtClean="0">
                <a:solidFill>
                  <a:schemeClr val="bg1"/>
                </a:solidFill>
                <a:latin typeface="Amaranth" panose="02000503050000020004" pitchFamily="2" charset="0"/>
              </a:rPr>
              <a:t>Aim</a:t>
            </a:r>
            <a:endParaRPr lang="en-US" sz="3600" dirty="0">
              <a:solidFill>
                <a:schemeClr val="bg1"/>
              </a:solidFill>
              <a:latin typeface="Amaranth" panose="02000503050000020004" pitchFamily="2" charset="0"/>
            </a:endParaRPr>
          </a:p>
        </p:txBody>
      </p:sp>
      <p:sp>
        <p:nvSpPr>
          <p:cNvPr id="22" name="TextBox 21">
            <a:extLst>
              <a:ext uri="{FF2B5EF4-FFF2-40B4-BE49-F238E27FC236}">
                <a16:creationId xmlns:a16="http://schemas.microsoft.com/office/drawing/2014/main" xmlns:p15="http://schemas.microsoft.com/office/powerpoint/2012/main" xmlns:p14="http://schemas.microsoft.com/office/powerpoint/2010/main" xmlns="" id="{2C6E9F3E-3183-4639-8BD4-4D30DDD1A58D}"/>
              </a:ext>
            </a:extLst>
          </p:cNvPr>
          <p:cNvSpPr txBox="1"/>
          <p:nvPr/>
        </p:nvSpPr>
        <p:spPr>
          <a:xfrm>
            <a:off x="1280467" y="14696848"/>
            <a:ext cx="13950300" cy="1754326"/>
          </a:xfrm>
          <a:prstGeom prst="rect">
            <a:avLst/>
          </a:prstGeom>
          <a:noFill/>
        </p:spPr>
        <p:txBody>
          <a:bodyPr wrap="square" rtlCol="0">
            <a:spAutoFit/>
          </a:bodyPr>
          <a:lstStyle>
            <a:defPPr>
              <a:defRPr kern="1200" smtId="4294967295"/>
            </a:defPPr>
          </a:lstStyle>
          <a:p>
            <a:r>
              <a:rPr lang="en-US" altLang="en-US" sz="2800" b="1" dirty="0">
                <a:cs typeface="Times New Roman" pitchFamily="18" charset="0"/>
              </a:rPr>
              <a:t>A systematic literature review </a:t>
            </a:r>
            <a:r>
              <a:rPr lang="en-US" altLang="en-US" sz="2800" b="1" dirty="0" smtClean="0">
                <a:cs typeface="Times New Roman" pitchFamily="18" charset="0"/>
              </a:rPr>
              <a:t>has been chosen </a:t>
            </a:r>
            <a:r>
              <a:rPr lang="en-US" altLang="en-US" sz="2800" b="1" dirty="0">
                <a:cs typeface="Times New Roman" pitchFamily="18" charset="0"/>
              </a:rPr>
              <a:t>in order to identify the relationship between physical activity and social influences and gain knowledge on how possible social influences affect PA in people who are at risk for CVD.</a:t>
            </a:r>
          </a:p>
          <a:p>
            <a:r>
              <a:rPr lang="en-US" sz="2400" dirty="0" smtClean="0">
                <a:latin typeface="Titillium Web" panose="00000500000000000000" pitchFamily="2" charset="0"/>
                <a:ea typeface="Open Sans" panose="020B0606030504020204" pitchFamily="34" charset="0"/>
                <a:cs typeface="Open Sans" panose="020B0606030504020204" pitchFamily="34" charset="0"/>
              </a:rPr>
              <a:t>.</a:t>
            </a:r>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48663443"/>
              </p:ext>
            </p:extLst>
          </p:nvPr>
        </p:nvGraphicFramePr>
        <p:xfrm>
          <a:off x="1428864" y="18367794"/>
          <a:ext cx="14573137" cy="12499969"/>
        </p:xfrm>
        <a:graphic>
          <a:graphicData uri="http://schemas.openxmlformats.org/drawingml/2006/table">
            <a:tbl>
              <a:tblPr firstRow="1" firstCol="1" bandRow="1">
                <a:tableStyleId>{F5AB1C69-6EDB-4FF4-983F-18BD219EF322}</a:tableStyleId>
              </a:tblPr>
              <a:tblGrid>
                <a:gridCol w="2207065"/>
                <a:gridCol w="3134343"/>
                <a:gridCol w="3134343"/>
                <a:gridCol w="2886597"/>
                <a:gridCol w="3210789"/>
              </a:tblGrid>
              <a:tr h="342568">
                <a:tc gridSpan="5">
                  <a:txBody>
                    <a:bodyPr/>
                    <a:lstStyle/>
                    <a:p>
                      <a:pPr>
                        <a:lnSpc>
                          <a:spcPct val="115000"/>
                        </a:lnSpc>
                        <a:spcAft>
                          <a:spcPts val="0"/>
                        </a:spcAft>
                      </a:pPr>
                      <a:r>
                        <a:rPr lang="en-US" sz="1400" dirty="0">
                          <a:effectLst/>
                        </a:rPr>
                        <a:t>Table 3. Data extraction of  social influences information of studies relevant to answer the research question</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3915">
                <a:tc>
                  <a:txBody>
                    <a:bodyPr/>
                    <a:lstStyle/>
                    <a:p>
                      <a:pPr>
                        <a:lnSpc>
                          <a:spcPct val="115000"/>
                        </a:lnSpc>
                        <a:spcAft>
                          <a:spcPts val="0"/>
                        </a:spcAft>
                      </a:pPr>
                      <a:r>
                        <a:rPr lang="en-US" sz="1400">
                          <a:effectLst/>
                        </a:rPr>
                        <a:t>Source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Social influence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Definition</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Collaborators</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Measure of perceived social support</a:t>
                      </a:r>
                      <a:endParaRPr lang="en-US" sz="1400">
                        <a:effectLst/>
                        <a:latin typeface="Calibri"/>
                        <a:ea typeface="Calibri"/>
                        <a:cs typeface="Times New Roman"/>
                      </a:endParaRPr>
                    </a:p>
                  </a:txBody>
                  <a:tcPr marL="68580" marR="68580" marT="0" marB="0"/>
                </a:tc>
              </a:tr>
              <a:tr h="1027704">
                <a:tc>
                  <a:txBody>
                    <a:bodyPr/>
                    <a:lstStyle/>
                    <a:p>
                      <a:pPr>
                        <a:lnSpc>
                          <a:spcPct val="115000"/>
                        </a:lnSpc>
                        <a:spcAft>
                          <a:spcPts val="0"/>
                        </a:spcAft>
                        <a:tabLst>
                          <a:tab pos="1934845" algn="l"/>
                        </a:tabLst>
                      </a:pPr>
                      <a:r>
                        <a:rPr lang="en-US" sz="1400" dirty="0">
                          <a:effectLst/>
                        </a:rPr>
                        <a:t>Dennison et al</a:t>
                      </a:r>
                      <a:r>
                        <a:rPr lang="en-US" sz="1400" dirty="0" smtClean="0">
                          <a:effectLst/>
                        </a:rPr>
                        <a:t>.(5)</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Social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The supportive behaviors provided by other people and the relationships that one experiences.</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Family friends and a significant other.</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Multidimensional Scale of Perceived Social Support (MSPSS).</a:t>
                      </a:r>
                      <a:endParaRPr lang="en-US" sz="1400">
                        <a:effectLst/>
                        <a:latin typeface="Calibri"/>
                        <a:ea typeface="Calibri"/>
                        <a:cs typeface="Times New Roman"/>
                      </a:endParaRPr>
                    </a:p>
                  </a:txBody>
                  <a:tcPr marL="68580" marR="68580" marT="0" marB="0"/>
                </a:tc>
              </a:tr>
              <a:tr h="1027704">
                <a:tc>
                  <a:txBody>
                    <a:bodyPr/>
                    <a:lstStyle/>
                    <a:p>
                      <a:pPr>
                        <a:lnSpc>
                          <a:spcPct val="115000"/>
                        </a:lnSpc>
                        <a:spcAft>
                          <a:spcPts val="0"/>
                        </a:spcAft>
                      </a:pPr>
                      <a:r>
                        <a:rPr lang="en-US" sz="1400" dirty="0">
                          <a:effectLst/>
                        </a:rPr>
                        <a:t>De </a:t>
                      </a:r>
                      <a:r>
                        <a:rPr lang="en-US" sz="1400" dirty="0" err="1">
                          <a:effectLst/>
                        </a:rPr>
                        <a:t>Greef</a:t>
                      </a:r>
                      <a:r>
                        <a:rPr lang="en-US" sz="1400" dirty="0">
                          <a:effectLst/>
                        </a:rPr>
                        <a:t> et al</a:t>
                      </a:r>
                      <a:r>
                        <a:rPr lang="en-US" sz="1400" dirty="0" smtClean="0">
                          <a:effectLst/>
                        </a:rPr>
                        <a:t>.(6)</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Telephone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Face-to-face session, a pedometer and telephone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a:t>
                      </a:r>
                      <a:endParaRPr lang="en-US" sz="1400">
                        <a:effectLst/>
                        <a:latin typeface="Calibri"/>
                        <a:ea typeface="Calibri"/>
                        <a:cs typeface="Times New Roman"/>
                      </a:endParaRPr>
                    </a:p>
                  </a:txBody>
                  <a:tcPr marL="68580" marR="68580" marT="0" marB="0"/>
                </a:tc>
              </a:tr>
              <a:tr h="718744">
                <a:tc rowSpan="2">
                  <a:txBody>
                    <a:bodyPr/>
                    <a:lstStyle/>
                    <a:p>
                      <a:pPr>
                        <a:lnSpc>
                          <a:spcPct val="115000"/>
                        </a:lnSpc>
                        <a:spcAft>
                          <a:spcPts val="0"/>
                        </a:spcAft>
                      </a:pPr>
                      <a:r>
                        <a:rPr lang="en-US" sz="1400" dirty="0">
                          <a:effectLst/>
                        </a:rPr>
                        <a:t>Barrera et al</a:t>
                      </a:r>
                      <a:r>
                        <a:rPr lang="en-US" sz="1400" dirty="0" smtClean="0">
                          <a:effectLst/>
                        </a:rPr>
                        <a:t>.(7)</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Naturalistic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Social relationships formed with family members and friends.</a:t>
                      </a:r>
                      <a:endParaRPr lang="en-US" sz="140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400" dirty="0">
                          <a:effectLst/>
                        </a:rPr>
                        <a:t>Adult family members, spouses, or cohabitants of diagnosed cardiac patients.</a:t>
                      </a:r>
                      <a:endParaRPr lang="en-US"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400" dirty="0">
                          <a:effectLst/>
                        </a:rPr>
                        <a:t>UCLA Social Support Inventory.</a:t>
                      </a:r>
                    </a:p>
                    <a:p>
                      <a:pPr>
                        <a:lnSpc>
                          <a:spcPct val="115000"/>
                        </a:lnSpc>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1092928">
                <a:tc vMerge="1">
                  <a:txBody>
                    <a:bodyPr/>
                    <a:lstStyle/>
                    <a:p>
                      <a:endParaRPr lang="en-US"/>
                    </a:p>
                  </a:txBody>
                  <a:tcPr/>
                </a:tc>
                <a:tc>
                  <a:txBody>
                    <a:bodyPr/>
                    <a:lstStyle/>
                    <a:p>
                      <a:pPr>
                        <a:lnSpc>
                          <a:spcPct val="115000"/>
                        </a:lnSpc>
                        <a:spcAft>
                          <a:spcPts val="0"/>
                        </a:spcAft>
                      </a:pPr>
                      <a:r>
                        <a:rPr lang="en-US" sz="1400">
                          <a:effectLst/>
                        </a:rPr>
                        <a:t>Constructed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Support groups with professional and participants who are going through the same problems.</a:t>
                      </a:r>
                      <a:endParaRPr lang="en-US" sz="1400" dirty="0">
                        <a:effectLst/>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r>
              <a:tr h="1453234">
                <a:tc rowSpan="2">
                  <a:txBody>
                    <a:bodyPr/>
                    <a:lstStyle/>
                    <a:p>
                      <a:pPr>
                        <a:lnSpc>
                          <a:spcPct val="115000"/>
                        </a:lnSpc>
                        <a:spcAft>
                          <a:spcPts val="0"/>
                        </a:spcAft>
                      </a:pPr>
                      <a:r>
                        <a:rPr lang="en-US" sz="1400" dirty="0">
                          <a:effectLst/>
                        </a:rPr>
                        <a:t>Engle et al</a:t>
                      </a:r>
                      <a:r>
                        <a:rPr lang="en-US" sz="1400" dirty="0" smtClean="0">
                          <a:effectLst/>
                        </a:rPr>
                        <a:t>.(8)</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Emotional support.</a:t>
                      </a:r>
                    </a:p>
                    <a:p>
                      <a:pPr>
                        <a:lnSpc>
                          <a:spcPct val="115000"/>
                        </a:lnSpc>
                        <a:spcAft>
                          <a:spcPts val="0"/>
                        </a:spcAft>
                      </a:pPr>
                      <a:r>
                        <a:rPr lang="en-US" sz="1400">
                          <a:effectLst/>
                        </a:rPr>
                        <a:t> </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The belief that one is cared about (e.g., existence or availability of people who let one know that they are cared about, valued, and loved.)</a:t>
                      </a:r>
                      <a:endParaRPr lang="en-US"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400" dirty="0">
                          <a:effectLst/>
                        </a:rPr>
                        <a:t> -</a:t>
                      </a:r>
                      <a:endParaRPr lang="en-US"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400">
                          <a:effectLst/>
                        </a:rPr>
                        <a:t>Enhancing Recovery in Coronary Heart Disease</a:t>
                      </a:r>
                      <a:br>
                        <a:rPr lang="en-US" sz="1400">
                          <a:effectLst/>
                        </a:rPr>
                      </a:br>
                      <a:r>
                        <a:rPr lang="en-US" sz="1400">
                          <a:effectLst/>
                        </a:rPr>
                        <a:t>Patients (ENRICHD). </a:t>
                      </a:r>
                    </a:p>
                    <a:p>
                      <a:pPr>
                        <a:lnSpc>
                          <a:spcPct val="115000"/>
                        </a:lnSpc>
                        <a:spcAft>
                          <a:spcPts val="0"/>
                        </a:spcAft>
                      </a:pPr>
                      <a:r>
                        <a:rPr lang="en-US" sz="1400">
                          <a:effectLst/>
                        </a:rPr>
                        <a:t> </a:t>
                      </a:r>
                    </a:p>
                    <a:p>
                      <a:pPr>
                        <a:lnSpc>
                          <a:spcPct val="115000"/>
                        </a:lnSpc>
                        <a:spcAft>
                          <a:spcPts val="0"/>
                        </a:spcAft>
                      </a:pPr>
                      <a:r>
                        <a:rPr lang="en-US" sz="1400">
                          <a:effectLst/>
                        </a:rPr>
                        <a:t>Social Support Inventory (ESSI).</a:t>
                      </a:r>
                    </a:p>
                    <a:p>
                      <a:pPr>
                        <a:lnSpc>
                          <a:spcPct val="115000"/>
                        </a:lnSpc>
                        <a:spcAft>
                          <a:spcPts val="0"/>
                        </a:spcAft>
                      </a:pPr>
                      <a:r>
                        <a:rPr lang="en-US" sz="1400">
                          <a:effectLst/>
                        </a:rPr>
                        <a:t>Perceived influence of friends on health behaviors.</a:t>
                      </a:r>
                      <a:endParaRPr lang="en-US" sz="1400">
                        <a:effectLst/>
                        <a:latin typeface="Calibri"/>
                        <a:ea typeface="Calibri"/>
                        <a:cs typeface="Times New Roman"/>
                      </a:endParaRPr>
                    </a:p>
                  </a:txBody>
                  <a:tcPr marL="68580" marR="68580" marT="0" marB="0"/>
                </a:tc>
              </a:tr>
              <a:tr h="1027704">
                <a:tc vMerge="1">
                  <a:txBody>
                    <a:bodyPr/>
                    <a:lstStyle/>
                    <a:p>
                      <a:endParaRPr lang="en-US"/>
                    </a:p>
                  </a:txBody>
                  <a:tcPr/>
                </a:tc>
                <a:tc>
                  <a:txBody>
                    <a:bodyPr/>
                    <a:lstStyle/>
                    <a:p>
                      <a:pPr>
                        <a:lnSpc>
                          <a:spcPct val="115000"/>
                        </a:lnSpc>
                        <a:spcAft>
                          <a:spcPts val="0"/>
                        </a:spcAft>
                      </a:pPr>
                      <a:r>
                        <a:rPr lang="en-US" sz="1400">
                          <a:effectLst/>
                        </a:rPr>
                        <a:t>Instrumental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Help with services (e.g., assistance with tangible items such as household chores)</a:t>
                      </a:r>
                      <a:endParaRPr lang="en-US" sz="1400">
                        <a:effectLst/>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r>
              <a:tr h="1027704">
                <a:tc>
                  <a:txBody>
                    <a:bodyPr/>
                    <a:lstStyle/>
                    <a:p>
                      <a:pPr>
                        <a:lnSpc>
                          <a:spcPct val="115000"/>
                        </a:lnSpc>
                        <a:spcAft>
                          <a:spcPts val="0"/>
                        </a:spcAft>
                        <a:tabLst>
                          <a:tab pos="1934845" algn="l"/>
                        </a:tabLst>
                      </a:pPr>
                      <a:r>
                        <a:rPr lang="en-US" sz="1400" dirty="0">
                          <a:effectLst/>
                        </a:rPr>
                        <a:t>Bot et al</a:t>
                      </a:r>
                      <a:r>
                        <a:rPr lang="en-US" sz="1400" dirty="0" smtClean="0">
                          <a:effectLst/>
                        </a:rPr>
                        <a:t>.(9)</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Social network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Support received from the network for behavior change.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Spouse, best friend, parent, sibling, colleague, and neighbor.</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Perceived norms of network members using Determinants of Lifestyle Behavior Questionnaire.</a:t>
                      </a:r>
                      <a:endParaRPr lang="en-US" sz="1400">
                        <a:effectLst/>
                        <a:latin typeface="Calibri"/>
                        <a:ea typeface="Calibri"/>
                        <a:cs typeface="Times New Roman"/>
                      </a:endParaRPr>
                    </a:p>
                  </a:txBody>
                  <a:tcPr marL="68580" marR="68580" marT="0" marB="0"/>
                </a:tc>
              </a:tr>
              <a:tr h="2397976">
                <a:tc>
                  <a:txBody>
                    <a:bodyPr/>
                    <a:lstStyle/>
                    <a:p>
                      <a:pPr>
                        <a:lnSpc>
                          <a:spcPct val="115000"/>
                        </a:lnSpc>
                        <a:spcAft>
                          <a:spcPts val="0"/>
                        </a:spcAft>
                      </a:pPr>
                      <a:r>
                        <a:rPr lang="en-US" sz="1400" dirty="0" err="1">
                          <a:effectLst/>
                        </a:rPr>
                        <a:t>Kreig</a:t>
                      </a:r>
                      <a:r>
                        <a:rPr lang="en-US" sz="1400" dirty="0">
                          <a:effectLst/>
                        </a:rPr>
                        <a:t> et al</a:t>
                      </a:r>
                      <a:r>
                        <a:rPr lang="en-US" sz="1400" dirty="0" smtClean="0">
                          <a:effectLst/>
                        </a:rPr>
                        <a:t>.(10)</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Social-Environmental Support (multidimensional).</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Actions from significant</a:t>
                      </a:r>
                      <a:br>
                        <a:rPr lang="en-US" sz="1400">
                          <a:effectLst/>
                        </a:rPr>
                      </a:br>
                      <a:r>
                        <a:rPr lang="en-US" sz="1400">
                          <a:effectLst/>
                        </a:rPr>
                        <a:t>individuals, such as family and friends, but also support</a:t>
                      </a:r>
                      <a:br>
                        <a:rPr lang="en-US" sz="1400">
                          <a:effectLst/>
                        </a:rPr>
                      </a:br>
                      <a:r>
                        <a:rPr lang="en-US" sz="1400">
                          <a:effectLst/>
                        </a:rPr>
                        <a:t>rendered from personal behavior, and through community and other environmental organizations and policies</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Healthcare team, family and friends, personal coping, neighborhood, community, the media, community organizations, and the workplace.</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Modified version of the Chronic Illness Resources Survey </a:t>
                      </a:r>
                      <a:br>
                        <a:rPr lang="en-US" sz="1400" dirty="0">
                          <a:effectLst/>
                        </a:rPr>
                      </a:br>
                      <a:r>
                        <a:rPr lang="en-US" sz="1400" dirty="0">
                          <a:effectLst/>
                        </a:rPr>
                        <a:t>(CIRS). </a:t>
                      </a:r>
                      <a:endParaRPr lang="en-US" sz="1400" dirty="0">
                        <a:effectLst/>
                        <a:latin typeface="Calibri"/>
                        <a:ea typeface="Calibri"/>
                        <a:cs typeface="Times New Roman"/>
                      </a:endParaRPr>
                    </a:p>
                  </a:txBody>
                  <a:tcPr marL="68580" marR="68580" marT="0" marB="0"/>
                </a:tc>
              </a:tr>
              <a:tr h="718744">
                <a:tc rowSpan="2">
                  <a:txBody>
                    <a:bodyPr/>
                    <a:lstStyle/>
                    <a:p>
                      <a:pPr>
                        <a:lnSpc>
                          <a:spcPct val="115000"/>
                        </a:lnSpc>
                        <a:spcAft>
                          <a:spcPts val="0"/>
                        </a:spcAft>
                        <a:tabLst>
                          <a:tab pos="1934845" algn="l"/>
                        </a:tabLst>
                      </a:pPr>
                      <a:r>
                        <a:rPr lang="en-US" sz="1400" dirty="0">
                          <a:effectLst/>
                        </a:rPr>
                        <a:t>Khan et al</a:t>
                      </a:r>
                      <a:r>
                        <a:rPr lang="en-US" sz="1400" dirty="0" smtClean="0">
                          <a:effectLst/>
                        </a:rPr>
                        <a:t>.(11)</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Spousal support.</a:t>
                      </a:r>
                      <a:endParaRPr lang="en-US"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a:effectLst/>
                        </a:rPr>
                        <a:t>Spouses attempt to affirm healthy</a:t>
                      </a:r>
                      <a:br>
                        <a:rPr lang="en-US" sz="1400">
                          <a:effectLst/>
                        </a:rPr>
                      </a:br>
                      <a:r>
                        <a:rPr lang="en-US" sz="1400">
                          <a:effectLst/>
                        </a:rPr>
                        <a:t>behaviors.</a:t>
                      </a:r>
                      <a:endParaRPr lang="en-US" sz="140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400" dirty="0">
                          <a:effectLst/>
                        </a:rPr>
                        <a:t>Spouses.</a:t>
                      </a:r>
                      <a:endParaRPr lang="en-US" sz="14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400" dirty="0">
                          <a:effectLst/>
                        </a:rPr>
                        <a:t>Online diary (questionnaire).</a:t>
                      </a:r>
                      <a:endParaRPr lang="en-US" sz="1400" dirty="0">
                        <a:effectLst/>
                        <a:latin typeface="Calibri"/>
                        <a:ea typeface="Calibri"/>
                        <a:cs typeface="Times New Roman"/>
                      </a:endParaRPr>
                    </a:p>
                  </a:txBody>
                  <a:tcPr marL="68580" marR="68580" marT="0" marB="0"/>
                </a:tc>
              </a:tr>
              <a:tr h="1191044">
                <a:tc vMerge="1">
                  <a:txBody>
                    <a:bodyPr/>
                    <a:lstStyle/>
                    <a:p>
                      <a:endParaRPr lang="en-US"/>
                    </a:p>
                  </a:txBody>
                  <a:tcPr/>
                </a:tc>
                <a:tc>
                  <a:txBody>
                    <a:bodyPr/>
                    <a:lstStyle/>
                    <a:p>
                      <a:pPr>
                        <a:lnSpc>
                          <a:spcPct val="115000"/>
                        </a:lnSpc>
                        <a:spcAft>
                          <a:spcPts val="0"/>
                        </a:spcAft>
                      </a:pPr>
                      <a:r>
                        <a:rPr lang="en-US" sz="1400" dirty="0">
                          <a:effectLst/>
                        </a:rPr>
                        <a:t>Spousal control</a:t>
                      </a:r>
                      <a:endParaRPr lang="en-US"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a:effectLst/>
                        </a:rPr>
                        <a:t> Spouses attempt to modify health</a:t>
                      </a:r>
                      <a:br>
                        <a:rPr lang="en-US" sz="1400" dirty="0">
                          <a:effectLst/>
                        </a:rPr>
                      </a:br>
                      <a:r>
                        <a:rPr lang="en-US" sz="1400" dirty="0">
                          <a:effectLst/>
                        </a:rPr>
                        <a:t>behaviors.</a:t>
                      </a:r>
                      <a:endParaRPr lang="en-US" sz="1400" dirty="0">
                        <a:effectLst/>
                        <a:latin typeface="Calibri"/>
                        <a:ea typeface="Calibri"/>
                        <a:cs typeface="Times New Roman"/>
                      </a:endParaRPr>
                    </a:p>
                  </a:txBody>
                  <a:tcPr marL="68580" marR="68580" marT="0" marB="0"/>
                </a:tc>
                <a:tc vMerge="1">
                  <a:txBody>
                    <a:bodyPr/>
                    <a:lstStyle/>
                    <a:p>
                      <a:endParaRPr lang="en-US"/>
                    </a:p>
                  </a:txBody>
                  <a:tcPr/>
                </a:tc>
                <a:tc v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0597436"/>
              </p:ext>
            </p:extLst>
          </p:nvPr>
        </p:nvGraphicFramePr>
        <p:xfrm>
          <a:off x="16402163" y="18414501"/>
          <a:ext cx="14167542" cy="10998700"/>
        </p:xfrm>
        <a:graphic>
          <a:graphicData uri="http://schemas.openxmlformats.org/drawingml/2006/table">
            <a:tbl>
              <a:tblPr firstRow="1" firstCol="1" bandRow="1">
                <a:tableStyleId>{00A15C55-8517-42AA-B614-E9B94910E393}</a:tableStyleId>
              </a:tblPr>
              <a:tblGrid>
                <a:gridCol w="5358164"/>
                <a:gridCol w="5358164"/>
                <a:gridCol w="3451214"/>
              </a:tblGrid>
              <a:tr h="208196">
                <a:tc gridSpan="3">
                  <a:txBody>
                    <a:bodyPr/>
                    <a:lstStyle/>
                    <a:p>
                      <a:pPr>
                        <a:lnSpc>
                          <a:spcPct val="115000"/>
                        </a:lnSpc>
                        <a:spcAft>
                          <a:spcPts val="0"/>
                        </a:spcAft>
                      </a:pPr>
                      <a:r>
                        <a:rPr lang="en-US" sz="1200" dirty="0">
                          <a:effectLst/>
                        </a:rPr>
                        <a:t>Table 4. Data extraction of physical activity information of studies relevant to answer the research question</a:t>
                      </a:r>
                      <a:endParaRPr lang="en-US" sz="12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08196">
                <a:tc>
                  <a:txBody>
                    <a:bodyPr/>
                    <a:lstStyle/>
                    <a:p>
                      <a:pPr>
                        <a:lnSpc>
                          <a:spcPct val="115000"/>
                        </a:lnSpc>
                        <a:spcAft>
                          <a:spcPts val="0"/>
                        </a:spcAft>
                      </a:pPr>
                      <a:r>
                        <a:rPr lang="en-US" sz="1200">
                          <a:effectLst/>
                        </a:rPr>
                        <a:t>Source</a:t>
                      </a:r>
                      <a:endParaRPr lang="en-US" sz="12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Outcome measurements</a:t>
                      </a:r>
                      <a:endParaRPr lang="en-US" sz="12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Results</a:t>
                      </a:r>
                      <a:endParaRPr lang="en-US" sz="1200">
                        <a:effectLst/>
                        <a:latin typeface="Calibri"/>
                        <a:ea typeface="Calibri"/>
                        <a:cs typeface="Times New Roman"/>
                      </a:endParaRPr>
                    </a:p>
                  </a:txBody>
                  <a:tcPr marL="68580" marR="68580" marT="0" marB="0"/>
                </a:tc>
              </a:tr>
              <a:tr h="1098434">
                <a:tc>
                  <a:txBody>
                    <a:bodyPr/>
                    <a:lstStyle/>
                    <a:p>
                      <a:pPr>
                        <a:lnSpc>
                          <a:spcPct val="115000"/>
                        </a:lnSpc>
                        <a:spcAft>
                          <a:spcPts val="0"/>
                        </a:spcAft>
                        <a:tabLst>
                          <a:tab pos="1934845" algn="l"/>
                        </a:tabLst>
                      </a:pPr>
                      <a:r>
                        <a:rPr lang="en-US" sz="1200" dirty="0">
                          <a:effectLst/>
                        </a:rPr>
                        <a:t>Dennison et al</a:t>
                      </a:r>
                      <a:r>
                        <a:rPr lang="en-US" sz="1200" dirty="0" smtClean="0">
                          <a:effectLst/>
                        </a:rPr>
                        <a:t>.(5)</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a:effectLst/>
                        </a:rPr>
                        <a:t>Accelerometer (mg/min).</a:t>
                      </a:r>
                    </a:p>
                    <a:p>
                      <a:pPr>
                        <a:lnSpc>
                          <a:spcPct val="115000"/>
                        </a:lnSpc>
                        <a:spcAft>
                          <a:spcPts val="0"/>
                        </a:spcAft>
                      </a:pPr>
                      <a:r>
                        <a:rPr lang="en-US" sz="1200" dirty="0">
                          <a:effectLst/>
                        </a:rPr>
                        <a:t/>
                      </a:r>
                      <a:br>
                        <a:rPr lang="en-US" sz="1200" dirty="0">
                          <a:effectLst/>
                        </a:rPr>
                      </a:br>
                      <a:r>
                        <a:rPr lang="en-US" sz="1200" dirty="0">
                          <a:effectLst/>
                        </a:rPr>
                        <a:t>European Prospective Investigation into Cancer and Nutrition (EPIC)-Norfolk Physical Activity Questionnaire (h/w).</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No clear association between social support and change in PA. </a:t>
                      </a:r>
                    </a:p>
                    <a:p>
                      <a:pPr>
                        <a:lnSpc>
                          <a:spcPct val="115000"/>
                        </a:lnSpc>
                        <a:spcAft>
                          <a:spcPts val="0"/>
                        </a:spcAft>
                      </a:pPr>
                      <a:r>
                        <a:rPr lang="en-US" sz="1200">
                          <a:effectLst/>
                        </a:rPr>
                        <a:t> </a:t>
                      </a:r>
                      <a:endParaRPr lang="en-US" sz="1200">
                        <a:effectLst/>
                        <a:latin typeface="Calibri"/>
                        <a:ea typeface="Calibri"/>
                        <a:cs typeface="Times New Roman"/>
                      </a:endParaRPr>
                    </a:p>
                  </a:txBody>
                  <a:tcPr marL="68580" marR="68580" marT="0" marB="0"/>
                </a:tc>
              </a:tr>
              <a:tr h="1543552">
                <a:tc>
                  <a:txBody>
                    <a:bodyPr/>
                    <a:lstStyle/>
                    <a:p>
                      <a:pPr>
                        <a:lnSpc>
                          <a:spcPct val="115000"/>
                        </a:lnSpc>
                        <a:spcAft>
                          <a:spcPts val="0"/>
                        </a:spcAft>
                      </a:pPr>
                      <a:r>
                        <a:rPr lang="en-US" sz="1200" dirty="0">
                          <a:effectLst/>
                        </a:rPr>
                        <a:t>De </a:t>
                      </a:r>
                      <a:r>
                        <a:rPr lang="en-US" sz="1200" dirty="0" err="1">
                          <a:effectLst/>
                        </a:rPr>
                        <a:t>Greef</a:t>
                      </a:r>
                      <a:r>
                        <a:rPr lang="en-US" sz="1200" dirty="0">
                          <a:effectLst/>
                        </a:rPr>
                        <a:t> et al</a:t>
                      </a:r>
                      <a:r>
                        <a:rPr lang="en-US" sz="1200" dirty="0" smtClean="0">
                          <a:effectLst/>
                        </a:rPr>
                        <a:t>.(6)</a:t>
                      </a:r>
                      <a:endParaRPr lang="en-US" sz="1200" dirty="0">
                        <a:effectLst/>
                      </a:endParaRPr>
                    </a:p>
                    <a:p>
                      <a:pPr>
                        <a:lnSpc>
                          <a:spcPct val="115000"/>
                        </a:lnSpc>
                        <a:spcAft>
                          <a:spcPts val="0"/>
                        </a:spcAft>
                      </a:pPr>
                      <a:r>
                        <a:rPr lang="en-US" sz="1200" dirty="0">
                          <a:effectLst/>
                        </a:rPr>
                        <a:t> </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Accelerometer (min/day).</a:t>
                      </a:r>
                    </a:p>
                    <a:p>
                      <a:pPr>
                        <a:lnSpc>
                          <a:spcPct val="115000"/>
                        </a:lnSpc>
                        <a:spcAft>
                          <a:spcPts val="0"/>
                        </a:spcAft>
                      </a:pPr>
                      <a:r>
                        <a:rPr lang="en-US" sz="1200">
                          <a:effectLst/>
                        </a:rPr>
                        <a:t> </a:t>
                      </a:r>
                    </a:p>
                    <a:p>
                      <a:pPr>
                        <a:lnSpc>
                          <a:spcPct val="115000"/>
                        </a:lnSpc>
                        <a:spcAft>
                          <a:spcPts val="0"/>
                        </a:spcAft>
                      </a:pPr>
                      <a:r>
                        <a:rPr lang="en-US" sz="1200">
                          <a:effectLst/>
                        </a:rPr>
                        <a:t>International Physical Activity Questionnaire (IPAQ) (min/day).</a:t>
                      </a:r>
                    </a:p>
                    <a:p>
                      <a:pPr>
                        <a:lnSpc>
                          <a:spcPct val="115000"/>
                        </a:lnSpc>
                        <a:spcAft>
                          <a:spcPts val="0"/>
                        </a:spcAft>
                      </a:pPr>
                      <a:r>
                        <a:rPr lang="en-US" sz="1200">
                          <a:effectLst/>
                        </a:rPr>
                        <a:t> </a:t>
                      </a:r>
                    </a:p>
                    <a:p>
                      <a:pPr>
                        <a:lnSpc>
                          <a:spcPct val="115000"/>
                        </a:lnSpc>
                        <a:spcAft>
                          <a:spcPts val="0"/>
                        </a:spcAft>
                      </a:pPr>
                      <a:r>
                        <a:rPr lang="en-US" sz="1200">
                          <a:effectLst/>
                        </a:rPr>
                        <a:t>Pedometer (steps/day).</a:t>
                      </a:r>
                      <a:endParaRPr lang="en-US" sz="12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The intervention group increased their steps/day by 2744, their total PA by 23 min/day.</a:t>
                      </a:r>
                    </a:p>
                    <a:p>
                      <a:pPr>
                        <a:lnSpc>
                          <a:spcPct val="115000"/>
                        </a:lnSpc>
                        <a:spcAft>
                          <a:spcPts val="0"/>
                        </a:spcAft>
                      </a:pPr>
                      <a:r>
                        <a:rPr lang="en-US" sz="1200">
                          <a:effectLst/>
                        </a:rPr>
                        <a:t>After 1 year the intervention group still had an increase of 1872 steps/day, 11 min/day total PA.</a:t>
                      </a:r>
                      <a:endParaRPr lang="en-US" sz="1200">
                        <a:effectLst/>
                        <a:latin typeface="Calibri"/>
                        <a:ea typeface="Calibri"/>
                        <a:cs typeface="Times New Roman"/>
                      </a:endParaRPr>
                    </a:p>
                  </a:txBody>
                  <a:tcPr marL="68580" marR="68580" marT="0" marB="0"/>
                </a:tc>
              </a:tr>
              <a:tr h="430756">
                <a:tc rowSpan="2">
                  <a:txBody>
                    <a:bodyPr/>
                    <a:lstStyle/>
                    <a:p>
                      <a:pPr>
                        <a:lnSpc>
                          <a:spcPct val="115000"/>
                        </a:lnSpc>
                        <a:spcAft>
                          <a:spcPts val="0"/>
                        </a:spcAft>
                      </a:pPr>
                      <a:r>
                        <a:rPr lang="en-US" sz="1200" dirty="0">
                          <a:effectLst/>
                        </a:rPr>
                        <a:t>Barrera et al</a:t>
                      </a:r>
                      <a:r>
                        <a:rPr lang="en-US" sz="1200" dirty="0" smtClean="0">
                          <a:effectLst/>
                        </a:rPr>
                        <a:t>.(7)</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a:effectLst/>
                        </a:rPr>
                        <a:t>Study 1. The CHAMPS Activities Questionnaire for Older Adults.</a:t>
                      </a:r>
                      <a:endParaRPr lang="en-US" sz="12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en-US" sz="1200">
                          <a:effectLst/>
                        </a:rPr>
                        <a:t>In Study 1, only group support was related to increases in PA.</a:t>
                      </a:r>
                    </a:p>
                    <a:p>
                      <a:pPr>
                        <a:lnSpc>
                          <a:spcPct val="115000"/>
                        </a:lnSpc>
                        <a:spcAft>
                          <a:spcPts val="0"/>
                        </a:spcAft>
                      </a:pPr>
                      <a:r>
                        <a:rPr lang="en-US" sz="1200">
                          <a:effectLst/>
                        </a:rPr>
                        <a:t> </a:t>
                      </a:r>
                    </a:p>
                    <a:p>
                      <a:pPr>
                        <a:lnSpc>
                          <a:spcPct val="115000"/>
                        </a:lnSpc>
                        <a:spcAft>
                          <a:spcPts val="0"/>
                        </a:spcAft>
                      </a:pPr>
                      <a:r>
                        <a:rPr lang="en-US" sz="1200">
                          <a:effectLst/>
                        </a:rPr>
                        <a:t>In Study 2, group support and family support showed independent effects on increases in physical activity</a:t>
                      </a:r>
                      <a:endParaRPr lang="en-US" sz="1200">
                        <a:effectLst/>
                        <a:latin typeface="Calibri"/>
                        <a:ea typeface="Calibri"/>
                        <a:cs typeface="Times New Roman"/>
                      </a:endParaRPr>
                    </a:p>
                  </a:txBody>
                  <a:tcPr marL="68580" marR="68580" marT="0" marB="0"/>
                </a:tc>
              </a:tr>
              <a:tr h="1112797">
                <a:tc vMerge="1">
                  <a:txBody>
                    <a:bodyPr/>
                    <a:lstStyle/>
                    <a:p>
                      <a:endParaRPr lang="en-US"/>
                    </a:p>
                  </a:txBody>
                  <a:tcPr/>
                </a:tc>
                <a:tc>
                  <a:txBody>
                    <a:bodyPr/>
                    <a:lstStyle/>
                    <a:p>
                      <a:pPr>
                        <a:lnSpc>
                          <a:spcPct val="115000"/>
                        </a:lnSpc>
                        <a:spcAft>
                          <a:spcPts val="0"/>
                        </a:spcAft>
                      </a:pPr>
                      <a:r>
                        <a:rPr lang="en-US" sz="1200" dirty="0">
                          <a:effectLst/>
                        </a:rPr>
                        <a:t>Study 2. Modified International Physical</a:t>
                      </a:r>
                      <a:br>
                        <a:rPr lang="en-US" sz="1200" dirty="0">
                          <a:effectLst/>
                        </a:rPr>
                      </a:br>
                      <a:r>
                        <a:rPr lang="en-US" sz="1200" dirty="0">
                          <a:effectLst/>
                        </a:rPr>
                        <a:t>Activity Questionnaire (IPAQ) (days/week),</a:t>
                      </a:r>
                      <a:endParaRPr lang="en-US" sz="1200" dirty="0">
                        <a:effectLst/>
                        <a:latin typeface="Calibri"/>
                        <a:ea typeface="Calibri"/>
                        <a:cs typeface="Times New Roman"/>
                      </a:endParaRPr>
                    </a:p>
                  </a:txBody>
                  <a:tcPr marL="68580" marR="68580" marT="0" marB="0"/>
                </a:tc>
                <a:tc vMerge="1">
                  <a:txBody>
                    <a:bodyPr/>
                    <a:lstStyle/>
                    <a:p>
                      <a:endParaRPr lang="en-US"/>
                    </a:p>
                  </a:txBody>
                  <a:tcPr/>
                </a:tc>
              </a:tr>
              <a:tr h="1320993">
                <a:tc>
                  <a:txBody>
                    <a:bodyPr/>
                    <a:lstStyle/>
                    <a:p>
                      <a:pPr>
                        <a:lnSpc>
                          <a:spcPct val="115000"/>
                        </a:lnSpc>
                        <a:spcAft>
                          <a:spcPts val="0"/>
                        </a:spcAft>
                      </a:pPr>
                      <a:r>
                        <a:rPr lang="en-US" sz="1200" dirty="0">
                          <a:effectLst/>
                        </a:rPr>
                        <a:t>Engle et al</a:t>
                      </a:r>
                      <a:r>
                        <a:rPr lang="en-US" sz="1200" dirty="0" smtClean="0">
                          <a:effectLst/>
                        </a:rPr>
                        <a:t>.(8)</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a:effectLst/>
                        </a:rPr>
                        <a:t>Adapted Behavioral Risk Factor Survey.</a:t>
                      </a:r>
                    </a:p>
                    <a:p>
                      <a:pPr>
                        <a:lnSpc>
                          <a:spcPct val="115000"/>
                        </a:lnSpc>
                        <a:spcAft>
                          <a:spcPts val="0"/>
                        </a:spcAft>
                      </a:pPr>
                      <a:r>
                        <a:rPr lang="en-US" sz="1200" dirty="0">
                          <a:effectLst/>
                          <a:highlight>
                            <a:srgbClr val="FFFF00"/>
                          </a:highlight>
                        </a:rPr>
                        <a:t> </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Higher instrumental social support was positively associated with minutes of PA per week.</a:t>
                      </a:r>
                    </a:p>
                    <a:p>
                      <a:pPr>
                        <a:lnSpc>
                          <a:spcPct val="115000"/>
                        </a:lnSpc>
                        <a:spcAft>
                          <a:spcPts val="0"/>
                        </a:spcAft>
                      </a:pPr>
                      <a:r>
                        <a:rPr lang="en-US" sz="1200">
                          <a:effectLst/>
                        </a:rPr>
                        <a:t>Higher emotional social support was positively associated with number of days of PA per week </a:t>
                      </a:r>
                      <a:endParaRPr lang="en-US" sz="1200">
                        <a:effectLst/>
                        <a:latin typeface="Calibri"/>
                        <a:ea typeface="Calibri"/>
                        <a:cs typeface="Times New Roman"/>
                      </a:endParaRPr>
                    </a:p>
                  </a:txBody>
                  <a:tcPr marL="68580" marR="68580" marT="0" marB="0"/>
                </a:tc>
              </a:tr>
              <a:tr h="1988671">
                <a:tc>
                  <a:txBody>
                    <a:bodyPr/>
                    <a:lstStyle/>
                    <a:p>
                      <a:pPr>
                        <a:lnSpc>
                          <a:spcPct val="115000"/>
                        </a:lnSpc>
                        <a:spcAft>
                          <a:spcPts val="0"/>
                        </a:spcAft>
                        <a:tabLst>
                          <a:tab pos="1934845" algn="l"/>
                        </a:tabLst>
                      </a:pPr>
                      <a:r>
                        <a:rPr lang="en-US" sz="1200" dirty="0">
                          <a:effectLst/>
                        </a:rPr>
                        <a:t>Bot et al</a:t>
                      </a:r>
                      <a:r>
                        <a:rPr lang="en-US" sz="1200" dirty="0" smtClean="0">
                          <a:effectLst/>
                        </a:rPr>
                        <a:t>.(9)</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a:effectLst/>
                        </a:rPr>
                        <a:t>Short questionnaire to assess health enhancing physical activity (SQUASH) (min/day).</a:t>
                      </a:r>
                    </a:p>
                    <a:p>
                      <a:pPr>
                        <a:lnSpc>
                          <a:spcPct val="115000"/>
                        </a:lnSpc>
                        <a:spcAft>
                          <a:spcPts val="0"/>
                        </a:spcAft>
                      </a:pPr>
                      <a:r>
                        <a:rPr lang="en-US" sz="1200" dirty="0">
                          <a:effectLst/>
                        </a:rPr>
                        <a:t> </a:t>
                      </a:r>
                    </a:p>
                    <a:p>
                      <a:pPr>
                        <a:lnSpc>
                          <a:spcPct val="115000"/>
                        </a:lnSpc>
                        <a:spcAft>
                          <a:spcPts val="0"/>
                        </a:spcAft>
                      </a:pPr>
                      <a:r>
                        <a:rPr lang="en-US" sz="1200" dirty="0">
                          <a:effectLst/>
                          <a:highlight>
                            <a:srgbClr val="FFFF00"/>
                          </a:highlight>
                        </a:rPr>
                        <a:t> </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Individuals with more close-knit relationships, more friends who live nearby, and a larger and denser network showed higher levels PA.</a:t>
                      </a:r>
                      <a:br>
                        <a:rPr lang="en-US" sz="1200">
                          <a:effectLst/>
                        </a:rPr>
                      </a:br>
                      <a:r>
                        <a:rPr lang="en-US" sz="1200">
                          <a:effectLst/>
                        </a:rPr>
                        <a:t>Perceived social norms or perceived support for behavioral change were not related to healthy lifestyle. </a:t>
                      </a:r>
                      <a:endParaRPr lang="en-US" sz="1200">
                        <a:effectLst/>
                        <a:latin typeface="Calibri"/>
                        <a:ea typeface="Calibri"/>
                        <a:cs typeface="Times New Roman"/>
                      </a:endParaRPr>
                    </a:p>
                  </a:txBody>
                  <a:tcPr marL="68580" marR="68580" marT="0" marB="0"/>
                </a:tc>
              </a:tr>
              <a:tr h="1988671">
                <a:tc>
                  <a:txBody>
                    <a:bodyPr/>
                    <a:lstStyle/>
                    <a:p>
                      <a:pPr>
                        <a:lnSpc>
                          <a:spcPct val="115000"/>
                        </a:lnSpc>
                        <a:spcAft>
                          <a:spcPts val="0"/>
                        </a:spcAft>
                      </a:pPr>
                      <a:r>
                        <a:rPr lang="en-US" sz="1200" dirty="0" err="1">
                          <a:effectLst/>
                        </a:rPr>
                        <a:t>Kreig</a:t>
                      </a:r>
                      <a:r>
                        <a:rPr lang="en-US" sz="1200" dirty="0">
                          <a:effectLst/>
                        </a:rPr>
                        <a:t> et al</a:t>
                      </a:r>
                      <a:r>
                        <a:rPr lang="en-US" sz="1200" dirty="0" smtClean="0">
                          <a:effectLst/>
                        </a:rPr>
                        <a:t>.(10)</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Modified Habitual Physical Activity Index (HPAI) (score 1-5).</a:t>
                      </a:r>
                      <a:endParaRPr lang="en-US" sz="12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Support from the media scored highest, followed by the</a:t>
                      </a:r>
                      <a:br>
                        <a:rPr lang="en-US" sz="1200">
                          <a:effectLst/>
                        </a:rPr>
                      </a:br>
                      <a:r>
                        <a:rPr lang="en-US" sz="1200">
                          <a:effectLst/>
                        </a:rPr>
                        <a:t>health care team, personal support, workplace, family</a:t>
                      </a:r>
                      <a:br>
                        <a:rPr lang="en-US" sz="1200">
                          <a:effectLst/>
                        </a:rPr>
                      </a:br>
                      <a:r>
                        <a:rPr lang="en-US" sz="1200">
                          <a:effectLst/>
                        </a:rPr>
                        <a:t>and friends, and lowest for the community. Physical</a:t>
                      </a:r>
                      <a:br>
                        <a:rPr lang="en-US" sz="1200">
                          <a:effectLst/>
                        </a:rPr>
                      </a:br>
                      <a:r>
                        <a:rPr lang="en-US" sz="1200">
                          <a:effectLst/>
                        </a:rPr>
                        <a:t>activity was related to personal, media, and community</a:t>
                      </a:r>
                      <a:br>
                        <a:rPr lang="en-US" sz="1200">
                          <a:effectLst/>
                        </a:rPr>
                      </a:br>
                      <a:r>
                        <a:rPr lang="en-US" sz="1200">
                          <a:effectLst/>
                        </a:rPr>
                        <a:t>support.</a:t>
                      </a:r>
                      <a:endParaRPr lang="en-US" sz="1200">
                        <a:effectLst/>
                        <a:latin typeface="Calibri"/>
                        <a:ea typeface="Calibri"/>
                        <a:cs typeface="Times New Roman"/>
                      </a:endParaRPr>
                    </a:p>
                  </a:txBody>
                  <a:tcPr marL="68580" marR="68580" marT="0" marB="0"/>
                </a:tc>
              </a:tr>
              <a:tr h="1098434">
                <a:tc>
                  <a:txBody>
                    <a:bodyPr/>
                    <a:lstStyle/>
                    <a:p>
                      <a:pPr>
                        <a:lnSpc>
                          <a:spcPct val="115000"/>
                        </a:lnSpc>
                        <a:spcAft>
                          <a:spcPts val="0"/>
                        </a:spcAft>
                        <a:tabLst>
                          <a:tab pos="1934845" algn="l"/>
                        </a:tabLst>
                      </a:pPr>
                      <a:r>
                        <a:rPr lang="en-US" sz="1200" dirty="0">
                          <a:effectLst/>
                        </a:rPr>
                        <a:t>Khan et al</a:t>
                      </a:r>
                      <a:r>
                        <a:rPr lang="en-US" sz="1200" dirty="0" smtClean="0">
                          <a:effectLst/>
                        </a:rPr>
                        <a:t>.()11</a:t>
                      </a:r>
                      <a:endParaRPr lang="en-US"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Yale Physical Activity Survey (min/day).</a:t>
                      </a:r>
                    </a:p>
                    <a:p>
                      <a:pPr>
                        <a:lnSpc>
                          <a:spcPct val="115000"/>
                        </a:lnSpc>
                        <a:spcAft>
                          <a:spcPts val="0"/>
                        </a:spcAft>
                      </a:pPr>
                      <a:r>
                        <a:rPr lang="en-US" sz="1200">
                          <a:effectLst/>
                        </a:rPr>
                        <a:t> </a:t>
                      </a:r>
                    </a:p>
                    <a:p>
                      <a:pPr>
                        <a:lnSpc>
                          <a:spcPct val="115000"/>
                        </a:lnSpc>
                        <a:spcAft>
                          <a:spcPts val="0"/>
                        </a:spcAft>
                      </a:pPr>
                      <a:r>
                        <a:rPr lang="en-US" sz="1200">
                          <a:effectLst/>
                        </a:rPr>
                        <a:t>MVE (min/day).</a:t>
                      </a:r>
                      <a:endParaRPr lang="en-US" sz="120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a:effectLst/>
                        </a:rPr>
                        <a:t>Spousal support was positively associated with</a:t>
                      </a:r>
                      <a:br>
                        <a:rPr lang="en-US" sz="1200" dirty="0">
                          <a:effectLst/>
                        </a:rPr>
                      </a:br>
                      <a:r>
                        <a:rPr lang="en-US" sz="1200" dirty="0">
                          <a:effectLst/>
                        </a:rPr>
                        <a:t>physical activity, whereas spousal control was either unrelated or linked to less PA.</a:t>
                      </a:r>
                      <a:endParaRPr lang="en-US" sz="1200" dirty="0">
                        <a:effectLst/>
                        <a:latin typeface="Calibri"/>
                        <a:ea typeface="Calibri"/>
                        <a:cs typeface="Times New Roman"/>
                      </a:endParaRPr>
                    </a:p>
                  </a:txBody>
                  <a:tcPr marL="68580" marR="68580" marT="0" marB="0"/>
                </a:tc>
              </a:tr>
            </a:tbl>
          </a:graphicData>
        </a:graphic>
      </p:graphicFrame>
      <p:sp>
        <p:nvSpPr>
          <p:cNvPr id="23" name="Rectangle 5">
            <a:extLst>
              <a:ext uri="{FF2B5EF4-FFF2-40B4-BE49-F238E27FC236}">
                <a16:creationId xmlns:a16="http://schemas.microsoft.com/office/drawing/2014/main" xmlns:p15="http://schemas.microsoft.com/office/powerpoint/2012/main" xmlns:p14="http://schemas.microsoft.com/office/powerpoint/2010/main" xmlns="" id="{620C51D2-3423-4C6C-A077-34B27F321D2D}"/>
              </a:ext>
            </a:extLst>
          </p:cNvPr>
          <p:cNvSpPr>
            <a:spLocks noChangeArrowheads="1"/>
          </p:cNvSpPr>
          <p:nvPr/>
        </p:nvSpPr>
        <p:spPr bwMode="auto">
          <a:xfrm>
            <a:off x="1354665" y="16998887"/>
            <a:ext cx="29397959" cy="914400"/>
          </a:xfrm>
          <a:prstGeom prst="rect">
            <a:avLst/>
          </a:prstGeom>
          <a:solidFill>
            <a:schemeClr val="accent4">
              <a:lumMod val="75000"/>
            </a:schemeClr>
          </a:solidFill>
          <a:ln>
            <a:noFill/>
          </a:ln>
          <a:effectLst/>
        </p:spPr>
        <p:txBody>
          <a:bodyPr wrap="none" lIns="205740" tIns="51435" rIns="205740" bIns="51435" anchor="ctr"/>
          <a:lstStyle>
            <a:defPPr>
              <a:defRPr kern="1200" smtId="4294967295"/>
            </a:defPPr>
          </a:lstStyle>
          <a:p>
            <a:pPr defTabSz="3527822"/>
            <a:r>
              <a:rPr lang="en-US" sz="3600" dirty="0" smtClean="0">
                <a:solidFill>
                  <a:schemeClr val="bg1"/>
                </a:solidFill>
                <a:latin typeface="Amaranth" panose="02000503050000020004" pitchFamily="2" charset="0"/>
              </a:rPr>
              <a:t>Results</a:t>
            </a:r>
            <a:endParaRPr lang="en-US" sz="3600" dirty="0">
              <a:solidFill>
                <a:schemeClr val="bg1"/>
              </a:solidFill>
              <a:latin typeface="Amaranth" panose="02000503050000020004" pitchFamily="2" charset="0"/>
            </a:endParaRPr>
          </a:p>
        </p:txBody>
      </p:sp>
      <p:sp>
        <p:nvSpPr>
          <p:cNvPr id="25" name="TextBox 24">
            <a:extLst>
              <a:ext uri="{FF2B5EF4-FFF2-40B4-BE49-F238E27FC236}">
                <a16:creationId xmlns:a16="http://schemas.microsoft.com/office/drawing/2014/main" xmlns:p15="http://schemas.microsoft.com/office/powerpoint/2012/main" xmlns:p14="http://schemas.microsoft.com/office/powerpoint/2010/main" xmlns="" id="{E50E24C6-4906-4D34-BA71-F03C8FD1076A}"/>
              </a:ext>
            </a:extLst>
          </p:cNvPr>
          <p:cNvSpPr txBox="1"/>
          <p:nvPr/>
        </p:nvSpPr>
        <p:spPr>
          <a:xfrm>
            <a:off x="16402163" y="34808468"/>
            <a:ext cx="14528034" cy="8833187"/>
          </a:xfrm>
          <a:prstGeom prst="rect">
            <a:avLst/>
          </a:prstGeom>
          <a:noFill/>
        </p:spPr>
        <p:txBody>
          <a:bodyPr wrap="square" rtlCol="0">
            <a:spAutoFit/>
          </a:bodyPr>
          <a:lstStyle>
            <a:defPPr>
              <a:defRPr kern="1200" smtId="4294967295"/>
            </a:defPPr>
          </a:lstStyle>
          <a:p>
            <a:r>
              <a:rPr lang="en-US" sz="2000" dirty="0" smtClean="0">
                <a:latin typeface="+mn-lt"/>
                <a:ea typeface="Open Sans" panose="020B0606030504020204" pitchFamily="34" charset="0"/>
                <a:cs typeface="Open Sans" panose="020B0606030504020204" pitchFamily="34" charset="0"/>
              </a:rPr>
              <a:t>1. </a:t>
            </a:r>
            <a:r>
              <a:rPr lang="en-US" sz="2000" dirty="0">
                <a:latin typeface="+mn-lt"/>
              </a:rPr>
              <a:t>World Health Organization. Global Health Observatory (GHO) data [Internet]. Available from: </a:t>
            </a:r>
            <a:r>
              <a:rPr lang="en-US" sz="2000" dirty="0">
                <a:latin typeface="+mn-lt"/>
                <a:hlinkClick r:id="rId2"/>
              </a:rPr>
              <a:t>http://www.who.int/gho/ncd/risk_factors/physical_activity_text/en</a:t>
            </a:r>
            <a:r>
              <a:rPr lang="en-US" sz="2000" dirty="0" smtClean="0">
                <a:latin typeface="+mn-lt"/>
                <a:hlinkClick r:id="rId2"/>
              </a:rPr>
              <a:t>/</a:t>
            </a:r>
            <a:endParaRPr lang="en-US" sz="2000" dirty="0" smtClean="0">
              <a:latin typeface="+mn-lt"/>
            </a:endParaRPr>
          </a:p>
          <a:p>
            <a:r>
              <a:rPr lang="en-US" sz="2000" dirty="0" smtClean="0">
                <a:latin typeface="+mn-lt"/>
              </a:rPr>
              <a:t>2.</a:t>
            </a:r>
            <a:r>
              <a:rPr lang="en-US" sz="2000" dirty="0">
                <a:latin typeface="+mn-lt"/>
              </a:rPr>
              <a:t> Cornelissen VA, </a:t>
            </a:r>
            <a:r>
              <a:rPr lang="en-US" sz="2000" dirty="0" err="1">
                <a:latin typeface="+mn-lt"/>
              </a:rPr>
              <a:t>Fagard</a:t>
            </a:r>
            <a:r>
              <a:rPr lang="en-US" sz="2000" dirty="0">
                <a:latin typeface="+mn-lt"/>
              </a:rPr>
              <a:t> RH. Effects of endurance training on blood pressure, blood pressure-regulating mechanisms, and cardiovascular risk factors. Hypertension. 2005;46(4):667–75</a:t>
            </a:r>
            <a:r>
              <a:rPr lang="en-US" sz="2000" dirty="0" smtClean="0">
                <a:latin typeface="+mn-lt"/>
              </a:rPr>
              <a:t>.</a:t>
            </a:r>
          </a:p>
          <a:p>
            <a:r>
              <a:rPr lang="en-US" sz="2000" dirty="0" smtClean="0">
                <a:latin typeface="+mn-lt"/>
              </a:rPr>
              <a:t>3. </a:t>
            </a:r>
            <a:r>
              <a:rPr lang="en-US" sz="2000" dirty="0">
                <a:latin typeface="+mn-lt"/>
              </a:rPr>
              <a:t>Bauman AE, Reis RS, </a:t>
            </a:r>
            <a:r>
              <a:rPr lang="en-US" sz="2000" dirty="0" err="1">
                <a:latin typeface="+mn-lt"/>
              </a:rPr>
              <a:t>Sallis</a:t>
            </a:r>
            <a:r>
              <a:rPr lang="en-US" sz="2000" dirty="0">
                <a:latin typeface="+mn-lt"/>
              </a:rPr>
              <a:t> JF, Wells JC, Loos RJF, Martin BW, et al. Correlates of physical activity: Why are some people physically active and others not? Lancet. 2012;380(9838):258–71</a:t>
            </a:r>
            <a:r>
              <a:rPr lang="en-US" sz="2000" dirty="0" smtClean="0">
                <a:latin typeface="+mn-lt"/>
              </a:rPr>
              <a:t>.</a:t>
            </a:r>
          </a:p>
          <a:p>
            <a:r>
              <a:rPr lang="en-US" sz="2000" dirty="0" smtClean="0">
                <a:latin typeface="+mn-lt"/>
              </a:rPr>
              <a:t>4. Downs </a:t>
            </a:r>
            <a:r>
              <a:rPr lang="en-US" sz="2000" dirty="0">
                <a:latin typeface="+mn-lt"/>
              </a:rPr>
              <a:t>S, Black N. The feasibility of </a:t>
            </a:r>
            <a:r>
              <a:rPr lang="en-US" sz="2000" dirty="0" err="1">
                <a:latin typeface="+mn-lt"/>
              </a:rPr>
              <a:t>creat</a:t>
            </a:r>
            <a:r>
              <a:rPr lang="en-US" sz="2000" dirty="0">
                <a:latin typeface="+mn-lt"/>
              </a:rPr>
              <a:t>- </a:t>
            </a:r>
            <a:r>
              <a:rPr lang="en-US" sz="2000" dirty="0" err="1">
                <a:latin typeface="+mn-lt"/>
              </a:rPr>
              <a:t>ing</a:t>
            </a:r>
            <a:r>
              <a:rPr lang="en-US" sz="2000" dirty="0">
                <a:latin typeface="+mn-lt"/>
              </a:rPr>
              <a:t> a checklist for the assessment of the methodological quality both of randomized and non-</a:t>
            </a:r>
            <a:r>
              <a:rPr lang="en-US" sz="2000" dirty="0" err="1">
                <a:latin typeface="+mn-lt"/>
              </a:rPr>
              <a:t>randomised</a:t>
            </a:r>
            <a:r>
              <a:rPr lang="en-US" sz="2000" dirty="0">
                <a:latin typeface="+mn-lt"/>
              </a:rPr>
              <a:t> studies of health care interventions. J </a:t>
            </a:r>
            <a:r>
              <a:rPr lang="en-US" sz="2000" dirty="0" err="1">
                <a:latin typeface="+mn-lt"/>
              </a:rPr>
              <a:t>Epidemiol</a:t>
            </a:r>
            <a:r>
              <a:rPr lang="en-US" sz="2000" dirty="0">
                <a:latin typeface="+mn-lt"/>
              </a:rPr>
              <a:t> Community Heal. 1998;52:377–384. </a:t>
            </a:r>
            <a:endParaRPr lang="en-US" sz="2000" dirty="0" smtClean="0">
              <a:latin typeface="+mn-lt"/>
            </a:endParaRPr>
          </a:p>
          <a:p>
            <a:r>
              <a:rPr lang="en-US" sz="2000" dirty="0" smtClean="0">
                <a:latin typeface="+mn-lt"/>
              </a:rPr>
              <a:t>5.</a:t>
            </a:r>
            <a:r>
              <a:rPr lang="en-US" sz="2000" dirty="0">
                <a:latin typeface="+mn-lt"/>
              </a:rPr>
              <a:t> Dennison RA, Feldman AL, Usher-Smith JA, Griffin SJ. The association between psychosocial factors and change in lifestyle </a:t>
            </a:r>
            <a:r>
              <a:rPr lang="en-US" sz="2000" dirty="0" err="1">
                <a:latin typeface="+mn-lt"/>
              </a:rPr>
              <a:t>behaviour</a:t>
            </a:r>
            <a:r>
              <a:rPr lang="en-US" sz="2000" dirty="0">
                <a:latin typeface="+mn-lt"/>
              </a:rPr>
              <a:t> following lifestyle advice and information about cardiovascular disease risk. BMC Public Health. 2018 Jun;18(1):731. </a:t>
            </a:r>
            <a:endParaRPr lang="en-US" sz="2000" dirty="0" smtClean="0">
              <a:latin typeface="+mn-lt"/>
            </a:endParaRPr>
          </a:p>
          <a:p>
            <a:r>
              <a:rPr lang="en-US" sz="2000" dirty="0" smtClean="0">
                <a:latin typeface="+mn-lt"/>
              </a:rPr>
              <a:t>6.</a:t>
            </a:r>
            <a:r>
              <a:rPr lang="en-US" sz="2000" dirty="0">
                <a:latin typeface="+mn-lt"/>
              </a:rPr>
              <a:t> De </a:t>
            </a:r>
            <a:r>
              <a:rPr lang="en-US" sz="2000" dirty="0" err="1">
                <a:latin typeface="+mn-lt"/>
              </a:rPr>
              <a:t>Greef</a:t>
            </a:r>
            <a:r>
              <a:rPr lang="en-US" sz="2000" dirty="0">
                <a:latin typeface="+mn-lt"/>
              </a:rPr>
              <a:t> KP, </a:t>
            </a:r>
            <a:r>
              <a:rPr lang="en-US" sz="2000" dirty="0" err="1">
                <a:latin typeface="+mn-lt"/>
              </a:rPr>
              <a:t>Deforche</a:t>
            </a:r>
            <a:r>
              <a:rPr lang="en-US" sz="2000" dirty="0">
                <a:latin typeface="+mn-lt"/>
              </a:rPr>
              <a:t> BI, </a:t>
            </a:r>
            <a:r>
              <a:rPr lang="en-US" sz="2000" dirty="0" err="1">
                <a:latin typeface="+mn-lt"/>
              </a:rPr>
              <a:t>Ruige</a:t>
            </a:r>
            <a:r>
              <a:rPr lang="en-US" sz="2000" dirty="0">
                <a:latin typeface="+mn-lt"/>
              </a:rPr>
              <a:t> JB, </a:t>
            </a:r>
            <a:r>
              <a:rPr lang="en-US" sz="2000" dirty="0" err="1">
                <a:latin typeface="+mn-lt"/>
              </a:rPr>
              <a:t>Bouckaert</a:t>
            </a:r>
            <a:r>
              <a:rPr lang="en-US" sz="2000" dirty="0">
                <a:latin typeface="+mn-lt"/>
              </a:rPr>
              <a:t> JJ, Tudor-Locke CE, Kaufman JM, et al. The effects of a pedometer-based behavioral modification program with telephone support on physical activity and sedentary behavior in type 2 diabetes patients. Patient </a:t>
            </a:r>
            <a:r>
              <a:rPr lang="en-US" sz="2000" dirty="0" err="1">
                <a:latin typeface="+mn-lt"/>
              </a:rPr>
              <a:t>Educ</a:t>
            </a:r>
            <a:r>
              <a:rPr lang="en-US" sz="2000" dirty="0">
                <a:latin typeface="+mn-lt"/>
              </a:rPr>
              <a:t> </a:t>
            </a:r>
            <a:r>
              <a:rPr lang="en-US" sz="2000" dirty="0" err="1">
                <a:latin typeface="+mn-lt"/>
              </a:rPr>
              <a:t>Couns</a:t>
            </a:r>
            <a:r>
              <a:rPr lang="en-US" sz="2000" dirty="0">
                <a:latin typeface="+mn-lt"/>
              </a:rPr>
              <a:t> [Internet]. 2011;84(2):275‐279. Available from: </a:t>
            </a:r>
            <a:r>
              <a:rPr lang="en-US" sz="2000" dirty="0">
                <a:latin typeface="+mn-lt"/>
                <a:hlinkClick r:id="rId3"/>
              </a:rPr>
              <a:t>https://</a:t>
            </a:r>
            <a:r>
              <a:rPr lang="en-US" sz="2000" dirty="0" smtClean="0">
                <a:latin typeface="+mn-lt"/>
                <a:hlinkClick r:id="rId3"/>
              </a:rPr>
              <a:t>www.cochranelibrary.com/central/doi/10.1002/central/CN-00813185/full</a:t>
            </a:r>
            <a:endParaRPr lang="en-US" sz="2000" dirty="0" smtClean="0">
              <a:latin typeface="+mn-lt"/>
            </a:endParaRPr>
          </a:p>
          <a:p>
            <a:r>
              <a:rPr lang="en-US" sz="2000" dirty="0" smtClean="0">
                <a:latin typeface="+mn-lt"/>
              </a:rPr>
              <a:t>7. </a:t>
            </a:r>
            <a:r>
              <a:rPr lang="en-US" sz="2000" dirty="0">
                <a:latin typeface="+mn-lt"/>
              </a:rPr>
              <a:t>Barrera M, </a:t>
            </a:r>
            <a:r>
              <a:rPr lang="en-US" sz="2000" dirty="0" err="1">
                <a:latin typeface="+mn-lt"/>
              </a:rPr>
              <a:t>Toobert</a:t>
            </a:r>
            <a:r>
              <a:rPr lang="en-US" sz="2000" dirty="0">
                <a:latin typeface="+mn-lt"/>
              </a:rPr>
              <a:t> DJ, </a:t>
            </a:r>
            <a:r>
              <a:rPr lang="en-US" sz="2000" dirty="0" err="1">
                <a:latin typeface="+mn-lt"/>
              </a:rPr>
              <a:t>Strycker</a:t>
            </a:r>
            <a:r>
              <a:rPr lang="en-US" sz="2000" dirty="0">
                <a:latin typeface="+mn-lt"/>
              </a:rPr>
              <a:t> LA. Relative contributions of naturalistic and constructed support: two studies of women with type 2 diabetes. J </a:t>
            </a:r>
            <a:r>
              <a:rPr lang="en-US" sz="2000" dirty="0" err="1">
                <a:latin typeface="+mn-lt"/>
              </a:rPr>
              <a:t>Behav</a:t>
            </a:r>
            <a:r>
              <a:rPr lang="en-US" sz="2000" dirty="0">
                <a:latin typeface="+mn-lt"/>
              </a:rPr>
              <a:t> Med [Internet]. 2014;37(1):59‐69. Available from: </a:t>
            </a:r>
            <a:r>
              <a:rPr lang="en-US" sz="2000" dirty="0">
                <a:latin typeface="+mn-lt"/>
                <a:hlinkClick r:id="rId4"/>
              </a:rPr>
              <a:t>https://</a:t>
            </a:r>
            <a:r>
              <a:rPr lang="en-US" sz="2000" dirty="0" smtClean="0">
                <a:latin typeface="+mn-lt"/>
                <a:hlinkClick r:id="rId4"/>
              </a:rPr>
              <a:t>www.cochranelibrary.com/central/doi/10.1002/central/CN-01014364/full</a:t>
            </a:r>
            <a:endParaRPr lang="en-US" sz="2000" dirty="0" smtClean="0">
              <a:latin typeface="+mn-lt"/>
            </a:endParaRPr>
          </a:p>
          <a:p>
            <a:r>
              <a:rPr lang="en-US" sz="2000" dirty="0" smtClean="0">
                <a:latin typeface="+mn-lt"/>
              </a:rPr>
              <a:t>8. </a:t>
            </a:r>
            <a:r>
              <a:rPr lang="en-US" sz="2000" dirty="0">
                <a:latin typeface="+mn-lt"/>
              </a:rPr>
              <a:t>Engle, K. M.; Mei, T-S.; </a:t>
            </a:r>
            <a:r>
              <a:rPr lang="en-US" sz="2000" dirty="0" err="1">
                <a:latin typeface="+mn-lt"/>
              </a:rPr>
              <a:t>Wasa</a:t>
            </a:r>
            <a:r>
              <a:rPr lang="en-US" sz="2000" dirty="0">
                <a:latin typeface="+mn-lt"/>
              </a:rPr>
              <a:t>, M.; Yu J-Q. NIH Public Access. </a:t>
            </a:r>
            <a:r>
              <a:rPr lang="en-US" sz="2000" dirty="0" err="1">
                <a:latin typeface="+mn-lt"/>
              </a:rPr>
              <a:t>Acc</a:t>
            </a:r>
            <a:r>
              <a:rPr lang="en-US" sz="2000" dirty="0">
                <a:latin typeface="+mn-lt"/>
              </a:rPr>
              <a:t> </a:t>
            </a:r>
            <a:r>
              <a:rPr lang="en-US" sz="2000" dirty="0" err="1">
                <a:latin typeface="+mn-lt"/>
              </a:rPr>
              <a:t>Chem</a:t>
            </a:r>
            <a:r>
              <a:rPr lang="en-US" sz="2000" dirty="0">
                <a:latin typeface="+mn-lt"/>
              </a:rPr>
              <a:t> Res. 2008;45(6):788–802. </a:t>
            </a:r>
            <a:endParaRPr lang="en-US" sz="2000" dirty="0" smtClean="0">
              <a:latin typeface="+mn-lt"/>
            </a:endParaRPr>
          </a:p>
          <a:p>
            <a:r>
              <a:rPr lang="en-US" sz="2000" dirty="0" smtClean="0">
                <a:latin typeface="+mn-lt"/>
              </a:rPr>
              <a:t>9.</a:t>
            </a:r>
            <a:r>
              <a:rPr lang="en-US" sz="2000" dirty="0">
                <a:latin typeface="+mn-lt"/>
              </a:rPr>
              <a:t> Bot SD, </a:t>
            </a:r>
            <a:r>
              <a:rPr lang="en-US" sz="2000" dirty="0" err="1">
                <a:latin typeface="+mn-lt"/>
              </a:rPr>
              <a:t>Mackenbach</a:t>
            </a:r>
            <a:r>
              <a:rPr lang="en-US" sz="2000" dirty="0">
                <a:latin typeface="+mn-lt"/>
              </a:rPr>
              <a:t> JD, </a:t>
            </a:r>
            <a:r>
              <a:rPr lang="en-US" sz="2000" dirty="0" err="1">
                <a:latin typeface="+mn-lt"/>
              </a:rPr>
              <a:t>Nijpels</a:t>
            </a:r>
            <a:r>
              <a:rPr lang="en-US" sz="2000" dirty="0">
                <a:latin typeface="+mn-lt"/>
              </a:rPr>
              <a:t> G, </a:t>
            </a:r>
            <a:r>
              <a:rPr lang="en-US" sz="2000" dirty="0" err="1">
                <a:latin typeface="+mn-lt"/>
              </a:rPr>
              <a:t>Lakerveld</a:t>
            </a:r>
            <a:r>
              <a:rPr lang="en-US" sz="2000" dirty="0">
                <a:latin typeface="+mn-lt"/>
              </a:rPr>
              <a:t> J. Association between Social Network Characteristics and Lifestyle </a:t>
            </a:r>
            <a:r>
              <a:rPr lang="en-US" sz="2000" dirty="0" err="1">
                <a:latin typeface="+mn-lt"/>
              </a:rPr>
              <a:t>Behaviours</a:t>
            </a:r>
            <a:r>
              <a:rPr lang="en-US" sz="2000" dirty="0">
                <a:latin typeface="+mn-lt"/>
              </a:rPr>
              <a:t> in Adults at Risk of Diabetes and Cardiovascular Disease. </a:t>
            </a:r>
            <a:r>
              <a:rPr lang="en-US" sz="2000" dirty="0" err="1">
                <a:latin typeface="+mn-lt"/>
              </a:rPr>
              <a:t>PLoS</a:t>
            </a:r>
            <a:r>
              <a:rPr lang="en-US" sz="2000" dirty="0">
                <a:latin typeface="+mn-lt"/>
              </a:rPr>
              <a:t> One. 2016;11(10):e0165041. </a:t>
            </a:r>
            <a:endParaRPr lang="en-US" sz="2000" dirty="0" smtClean="0">
              <a:latin typeface="+mn-lt"/>
            </a:endParaRPr>
          </a:p>
          <a:p>
            <a:r>
              <a:rPr lang="en-US" sz="2000" dirty="0" smtClean="0">
                <a:latin typeface="+mn-lt"/>
              </a:rPr>
              <a:t>10.</a:t>
            </a:r>
            <a:r>
              <a:rPr lang="en-US" sz="2000" dirty="0">
                <a:latin typeface="+mn-lt"/>
              </a:rPr>
              <a:t> Gleeson-</a:t>
            </a:r>
            <a:r>
              <a:rPr lang="en-US" sz="2000" dirty="0" err="1">
                <a:latin typeface="+mn-lt"/>
              </a:rPr>
              <a:t>Kreig</a:t>
            </a:r>
            <a:r>
              <a:rPr lang="en-US" sz="2000" dirty="0">
                <a:latin typeface="+mn-lt"/>
              </a:rPr>
              <a:t> J. Social support and physical activity in type 2 diabetes: a social-ecologic approach. Diabetes </a:t>
            </a:r>
            <a:r>
              <a:rPr lang="en-US" sz="2000" dirty="0" err="1">
                <a:latin typeface="+mn-lt"/>
              </a:rPr>
              <a:t>Educ</a:t>
            </a:r>
            <a:r>
              <a:rPr lang="en-US" sz="2000" dirty="0">
                <a:latin typeface="+mn-lt"/>
              </a:rPr>
              <a:t> [Internet]. 2008;34(6):1037‐1044. Available from: </a:t>
            </a:r>
            <a:r>
              <a:rPr lang="en-US" sz="2000" dirty="0">
                <a:latin typeface="+mn-lt"/>
                <a:hlinkClick r:id="rId5"/>
              </a:rPr>
              <a:t>https://</a:t>
            </a:r>
            <a:r>
              <a:rPr lang="en-US" sz="2000" dirty="0" smtClean="0">
                <a:latin typeface="+mn-lt"/>
                <a:hlinkClick r:id="rId5"/>
              </a:rPr>
              <a:t>www.cochranelibrary.com/central/doi/10.1002/central/CN-00665112/full</a:t>
            </a:r>
            <a:endParaRPr lang="en-US" sz="2000" dirty="0" smtClean="0">
              <a:latin typeface="+mn-lt"/>
            </a:endParaRPr>
          </a:p>
          <a:p>
            <a:r>
              <a:rPr lang="en-US" sz="2000" dirty="0" smtClean="0">
                <a:latin typeface="+mn-lt"/>
              </a:rPr>
              <a:t>11. </a:t>
            </a:r>
            <a:r>
              <a:rPr lang="en-US" sz="2000" dirty="0">
                <a:latin typeface="+mn-lt"/>
              </a:rPr>
              <a:t>Khan CM, Stephens MAP, Franks MM, Rook KS, Salem JK. Influences of spousal support and control on diabetes management through physical activity. Heal </a:t>
            </a:r>
            <a:r>
              <a:rPr lang="en-US" sz="2000" dirty="0" err="1">
                <a:latin typeface="+mn-lt"/>
              </a:rPr>
              <a:t>Psychol</a:t>
            </a:r>
            <a:r>
              <a:rPr lang="en-US" sz="2000" dirty="0">
                <a:latin typeface="+mn-lt"/>
              </a:rPr>
              <a:t> [Internet]. 2013 Jul;32(7):739–47. Available from: </a:t>
            </a:r>
            <a:r>
              <a:rPr lang="en-US" sz="2000" dirty="0">
                <a:latin typeface="+mn-lt"/>
                <a:hlinkClick r:id="rId6"/>
              </a:rPr>
              <a:t>https://</a:t>
            </a:r>
            <a:r>
              <a:rPr lang="en-US" sz="2000" dirty="0" smtClean="0">
                <a:latin typeface="+mn-lt"/>
                <a:hlinkClick r:id="rId6"/>
              </a:rPr>
              <a:t>search.proquest.com/docview/1021256059?accountid=165118</a:t>
            </a:r>
            <a:endParaRPr lang="en-US" sz="2000" dirty="0" smtClean="0">
              <a:latin typeface="+mn-lt"/>
            </a:endParaRPr>
          </a:p>
          <a:p>
            <a:endParaRPr lang="en-US" sz="2000" dirty="0" smtClean="0">
              <a:latin typeface="+mn-lt"/>
            </a:endParaRPr>
          </a:p>
          <a:p>
            <a:endParaRPr lang="en-US" sz="2400" dirty="0"/>
          </a:p>
          <a:p>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xmlns:p15="http://schemas.microsoft.com/office/powerpoint/2012/main" xmlns:p14="http://schemas.microsoft.com/office/powerpoint/2010/main" xmlns="" id="{E50E24C6-4906-4D34-BA71-F03C8FD1076A}"/>
              </a:ext>
            </a:extLst>
          </p:cNvPr>
          <p:cNvSpPr txBox="1"/>
          <p:nvPr/>
        </p:nvSpPr>
        <p:spPr>
          <a:xfrm>
            <a:off x="16441016" y="29681139"/>
            <a:ext cx="14528034" cy="4154984"/>
          </a:xfrm>
          <a:prstGeom prst="rect">
            <a:avLst/>
          </a:prstGeom>
          <a:noFill/>
        </p:spPr>
        <p:txBody>
          <a:bodyPr wrap="square" rtlCol="0">
            <a:spAutoFit/>
          </a:bodyPr>
          <a:lstStyle>
            <a:defPPr>
              <a:defRPr kern="1200" smtId="4294967295"/>
            </a:defPPr>
          </a:lstStyle>
          <a:p>
            <a:pPr algn="just"/>
            <a:r>
              <a:rPr lang="en-US" sz="2400" dirty="0"/>
              <a:t>Five studies </a:t>
            </a:r>
            <a:r>
              <a:rPr lang="en-US" sz="2400" dirty="0" smtClean="0"/>
              <a:t>(6)(7)(8)(10)(11) of </a:t>
            </a:r>
            <a:r>
              <a:rPr lang="en-US" sz="2400" dirty="0"/>
              <a:t>weak evidence found that there is a correlation between social influences and PA in people who are at risk for CVD. These studies confirmed that telephone, constructed, naturalistic, emotional, instrumental, social-environmental and spousal support have a positive effect on PA. Therefore, one study found that social control instead of support, which goes firmly together, might have a negative effect on PA</a:t>
            </a:r>
            <a:r>
              <a:rPr lang="en-US" sz="2400" dirty="0" smtClean="0"/>
              <a:t>.</a:t>
            </a:r>
          </a:p>
          <a:p>
            <a:pPr algn="just"/>
            <a:endParaRPr lang="en-US" sz="2400" dirty="0"/>
          </a:p>
          <a:p>
            <a:pPr algn="just"/>
            <a:r>
              <a:rPr lang="en-US" sz="2400" dirty="0"/>
              <a:t>In contrast, limited evidence study by Dennison et al. </a:t>
            </a:r>
            <a:r>
              <a:rPr lang="en-US" sz="2400" dirty="0" smtClean="0"/>
              <a:t>(5) found </a:t>
            </a:r>
            <a:r>
              <a:rPr lang="en-US" sz="2400" dirty="0"/>
              <a:t>that social support does not affect PA, while weak evidence study by Bot et al</a:t>
            </a:r>
            <a:r>
              <a:rPr lang="en-US" sz="2400" dirty="0" smtClean="0"/>
              <a:t>.(9) </a:t>
            </a:r>
            <a:r>
              <a:rPr lang="en-US" sz="2400" dirty="0"/>
              <a:t>found that network characteristics increase PA instead of social support. These studies together agreed that there are no clear associations between PA and social support.</a:t>
            </a:r>
          </a:p>
          <a:p>
            <a:r>
              <a:rPr lang="en-US" sz="2400" dirty="0" smtClean="0">
                <a:latin typeface="Titillium Web" panose="00000500000000000000" pitchFamily="2" charset="0"/>
                <a:ea typeface="Open Sans" panose="020B0606030504020204" pitchFamily="34" charset="0"/>
                <a:cs typeface="Open Sans" panose="020B0606030504020204" pitchFamily="34" charset="0"/>
              </a:rPr>
              <a:t>.</a:t>
            </a:r>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191</TotalTime>
  <Words>1715</Words>
  <Application>Microsoft Office PowerPoint</Application>
  <PresentationFormat>Custom</PresentationFormat>
  <Paragraphs>145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Titillium Web</vt:lpstr>
      <vt:lpstr>Times New Roman</vt:lpstr>
      <vt:lpstr>Calibri</vt:lpstr>
      <vt:lpstr>Open Sans</vt:lpstr>
      <vt:lpstr>Amaranth</vt:lpstr>
      <vt:lpstr>Symbol</vt:lpstr>
      <vt:lpstr>Default Design</vt:lpstr>
      <vt:lpstr>PowerPoint Presentation</vt:lpstr>
    </vt:vector>
  </TitlesOfParts>
  <Company>Graphicsland/MAKESIGNS.COM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Windows User</cp:lastModifiedBy>
  <cp:revision>38</cp:revision>
  <dcterms:modified xsi:type="dcterms:W3CDTF">2019-01-08T22:34:35Z</dcterms:modified>
  <cp:category>scientific poster PowerPoint</cp:category>
</cp:coreProperties>
</file>