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4660"/>
  </p:normalViewPr>
  <p:slideViewPr>
    <p:cSldViewPr snapToGrid="0">
      <p:cViewPr>
        <p:scale>
          <a:sx n="47" d="100"/>
          <a:sy n="47" d="100"/>
        </p:scale>
        <p:origin x="336" y="-4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4A4-2F38-4E55-8294-BEEAD98D6625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7FE6-E3B9-41BF-8D88-6C547A69DA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5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4A4-2F38-4E55-8294-BEEAD98D6625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7FE6-E3B9-41BF-8D88-6C547A69DA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9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4A4-2F38-4E55-8294-BEEAD98D6625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7FE6-E3B9-41BF-8D88-6C547A69DA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4A4-2F38-4E55-8294-BEEAD98D6625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7FE6-E3B9-41BF-8D88-6C547A69DA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4A4-2F38-4E55-8294-BEEAD98D6625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7FE6-E3B9-41BF-8D88-6C547A69DA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4A4-2F38-4E55-8294-BEEAD98D6625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7FE6-E3B9-41BF-8D88-6C547A69DA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4A4-2F38-4E55-8294-BEEAD98D6625}" type="datetimeFigureOut">
              <a:rPr lang="en-US" smtClean="0"/>
              <a:t>3/5/20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7FE6-E3B9-41BF-8D88-6C547A69DA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5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4A4-2F38-4E55-8294-BEEAD98D6625}" type="datetimeFigureOut">
              <a:rPr lang="en-US" smtClean="0"/>
              <a:t>3/5/20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7FE6-E3B9-41BF-8D88-6C547A69DA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6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4A4-2F38-4E55-8294-BEEAD98D6625}" type="datetimeFigureOut">
              <a:rPr lang="en-US" smtClean="0"/>
              <a:t>3/5/20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7FE6-E3B9-41BF-8D88-6C547A69DA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9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4A4-2F38-4E55-8294-BEEAD98D6625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7FE6-E3B9-41BF-8D88-6C547A69DA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4A4-2F38-4E55-8294-BEEAD98D6625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7FE6-E3B9-41BF-8D88-6C547A69DA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094A4-2F38-4E55-8294-BEEAD98D6625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7FE6-E3B9-41BF-8D88-6C547A69DA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3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tmp"/><Relationship Id="rId4" Type="http://schemas.openxmlformats.org/officeDocument/2006/relationships/image" Target="../media/image3.jpeg"/><Relationship Id="rId9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19B2AC-B7A1-4F3D-A634-21A6B53A0F8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86397"/>
          <a:stretch/>
        </p:blipFill>
        <p:spPr>
          <a:xfrm>
            <a:off x="20" y="36981328"/>
            <a:ext cx="30275192" cy="58224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35F50-8251-4FF2-81C6-94226B58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022" y="37726936"/>
            <a:ext cx="107346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738F9D-F63D-4D16-85D1-3D90964A5E4B}"/>
              </a:ext>
            </a:extLst>
          </p:cNvPr>
          <p:cNvSpPr/>
          <p:nvPr/>
        </p:nvSpPr>
        <p:spPr>
          <a:xfrm>
            <a:off x="1143000" y="1099622"/>
            <a:ext cx="28060650" cy="31700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BIOCOMPATIBLE PHOTOCURABLE RESINS FOR (BIO)MEDICAL APPLICATIONS</a:t>
            </a:r>
          </a:p>
          <a:p>
            <a:pPr algn="ctr"/>
            <a:r>
              <a:rPr lang="en-GB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A BIOCOMPATIBLE CARDIOVASCULAR STENT</a:t>
            </a:r>
          </a:p>
          <a:p>
            <a:pPr algn="ctr"/>
            <a:r>
              <a:rPr lang="en-GB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4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Does</a:t>
            </a:r>
            <a:r>
              <a:rPr lang="en-GB" sz="4500" u="sng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GB" sz="4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Leemhuis</a:t>
            </a:r>
            <a:r>
              <a:rPr lang="en-GB" sz="45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45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*, E. de Vlugt</a:t>
            </a:r>
            <a:r>
              <a:rPr lang="en-GB" sz="45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Hague University of Applied Sciences; Faculty of Technology, Innovation &amp; Society; Johanna Westerdijkplein 75, 2521 EN, The Hague.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*corresponding author: Mark Leemhuis, m.leemhuis@hhs.nl</a:t>
            </a:r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BC4B16D2-79E6-0E48-B725-BAFAD40EACA7}"/>
              </a:ext>
            </a:extLst>
          </p:cNvPr>
          <p:cNvGrpSpPr/>
          <p:nvPr/>
        </p:nvGrpSpPr>
        <p:grpSpPr>
          <a:xfrm>
            <a:off x="1852829" y="5893643"/>
            <a:ext cx="26569574" cy="28712880"/>
            <a:chOff x="1852829" y="5893643"/>
            <a:chExt cx="26569574" cy="28712880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EABA7FA4-7DDF-F14C-B525-3F2B782EEACD}"/>
                </a:ext>
              </a:extLst>
            </p:cNvPr>
            <p:cNvGrpSpPr/>
            <p:nvPr/>
          </p:nvGrpSpPr>
          <p:grpSpPr>
            <a:xfrm>
              <a:off x="15555437" y="21420207"/>
              <a:ext cx="12866966" cy="13186316"/>
              <a:chOff x="15555428" y="22686963"/>
              <a:chExt cx="12866966" cy="13186316"/>
            </a:xfrm>
          </p:grpSpPr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1E7120DC-7D76-4E48-BA5F-95F8A9F944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55428" y="23044131"/>
                <a:ext cx="12866966" cy="1282914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254000" dist="254000" dir="2700000" algn="tl" rotWithShape="0">
                  <a:prstClr val="black">
                    <a:alpha val="40000"/>
                  </a:prstClr>
                </a:outerShdw>
                <a:softEdge rad="63500"/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756872" indent="-756872" algn="l" defTabSz="3027487" rtl="0" eaLnBrk="1" latinLnBrk="0" hangingPunct="1">
                  <a:lnSpc>
                    <a:spcPct val="90000"/>
                  </a:lnSpc>
                  <a:spcBef>
                    <a:spcPts val="3311"/>
                  </a:spcBef>
                  <a:buFont typeface="Arial" panose="020B0604020202020204" pitchFamily="34" charset="0"/>
                  <a:buChar char="•"/>
                  <a:defRPr sz="92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70615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794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8435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66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98102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1184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32558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839333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35307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866820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4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4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Several resins were made and printed successfully.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All formulations demonstrate functionality and are polymerizable by UV-light based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mSLA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technology.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Viscosity is an important parameter in printability, dilutions are sometimes needed.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More formulations will be investigated to increase biocompatibility and possibly also biodegradability.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the present results we are closer to manufacturing 3d printed cardiovascular stents.</a:t>
                </a:r>
                <a:endParaRPr lang="en-US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1FFE27-451F-42F1-83F0-7F582647ECC6}"/>
                  </a:ext>
                </a:extLst>
              </p:cNvPr>
              <p:cNvSpPr txBox="1"/>
              <p:nvPr/>
            </p:nvSpPr>
            <p:spPr>
              <a:xfrm>
                <a:off x="16102460" y="22686963"/>
                <a:ext cx="11772900" cy="175432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  <a:softEdge rad="3175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marL="857250" lvl="0" indent="-857250" algn="ctr"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CONCLUSIONS &amp; OUTLOOK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FA6183E3-41A1-0E49-ABF0-1DB94820A63C}"/>
                </a:ext>
              </a:extLst>
            </p:cNvPr>
            <p:cNvGrpSpPr/>
            <p:nvPr/>
          </p:nvGrpSpPr>
          <p:grpSpPr>
            <a:xfrm>
              <a:off x="1852829" y="21420206"/>
              <a:ext cx="12866966" cy="13186317"/>
              <a:chOff x="1852820" y="22686962"/>
              <a:chExt cx="12866966" cy="13186317"/>
            </a:xfrm>
          </p:grpSpPr>
          <p:grpSp>
            <p:nvGrpSpPr>
              <p:cNvPr id="15" name="Groep 14">
                <a:extLst>
                  <a:ext uri="{FF2B5EF4-FFF2-40B4-BE49-F238E27FC236}">
                    <a16:creationId xmlns:a16="http://schemas.microsoft.com/office/drawing/2014/main" id="{2AF4E0AD-DEC5-D844-B22D-25FDB36FFD54}"/>
                  </a:ext>
                </a:extLst>
              </p:cNvPr>
              <p:cNvGrpSpPr/>
              <p:nvPr/>
            </p:nvGrpSpPr>
            <p:grpSpPr>
              <a:xfrm>
                <a:off x="1852820" y="22686962"/>
                <a:ext cx="12866966" cy="13186317"/>
                <a:chOff x="1852820" y="22686962"/>
                <a:chExt cx="12866966" cy="13186317"/>
              </a:xfrm>
            </p:grpSpPr>
            <p:sp>
              <p:nvSpPr>
                <p:cNvPr id="9" name="Content Placeholder 7">
                  <a:extLst>
                    <a:ext uri="{FF2B5EF4-FFF2-40B4-BE49-F238E27FC236}">
                      <a16:creationId xmlns:a16="http://schemas.microsoft.com/office/drawing/2014/main" id="{C60405DB-442A-4F90-BDD5-2DDC444C4E7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52820" y="23044131"/>
                  <a:ext cx="12866966" cy="1282914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  <a:effectLst>
                  <a:outerShdw blurRad="254000" dist="254000" dir="2700000" algn="tl" rotWithShape="0">
                    <a:prstClr val="black">
                      <a:alpha val="40000"/>
                    </a:prstClr>
                  </a:outerShdw>
                  <a:softEdge rad="63500"/>
                </a:effectLst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756872" indent="-756872" algn="l" defTabSz="3027487" rtl="0" eaLnBrk="1" latinLnBrk="0" hangingPunct="1">
                    <a:lnSpc>
                      <a:spcPct val="90000"/>
                    </a:lnSpc>
                    <a:spcBef>
                      <a:spcPts val="3311"/>
                    </a:spcBef>
                    <a:buFont typeface="Arial" panose="020B0604020202020204" pitchFamily="34" charset="0"/>
                    <a:buChar char="•"/>
                    <a:defRPr sz="927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270615" indent="-756872" algn="l" defTabSz="3027487" rtl="0" eaLnBrk="1" latinLnBrk="0" hangingPunct="1">
                    <a:lnSpc>
                      <a:spcPct val="90000"/>
                    </a:lnSpc>
                    <a:spcBef>
                      <a:spcPts val="1655"/>
                    </a:spcBef>
                    <a:buFont typeface="Arial" panose="020B0604020202020204" pitchFamily="34" charset="0"/>
                    <a:buChar char="•"/>
                    <a:defRPr sz="794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3784359" indent="-756872" algn="l" defTabSz="3027487" rtl="0" eaLnBrk="1" latinLnBrk="0" hangingPunct="1">
                    <a:lnSpc>
                      <a:spcPct val="90000"/>
                    </a:lnSpc>
                    <a:spcBef>
                      <a:spcPts val="1655"/>
                    </a:spcBef>
                    <a:buFont typeface="Arial" panose="020B0604020202020204" pitchFamily="34" charset="0"/>
                    <a:buChar char="•"/>
                    <a:defRPr sz="662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5298102" indent="-756872" algn="l" defTabSz="3027487" rtl="0" eaLnBrk="1" latinLnBrk="0" hangingPunct="1">
                    <a:lnSpc>
                      <a:spcPct val="90000"/>
                    </a:lnSpc>
                    <a:spcBef>
                      <a:spcPts val="1655"/>
                    </a:spcBef>
                    <a:buFont typeface="Arial" panose="020B0604020202020204" pitchFamily="34" charset="0"/>
                    <a:buChar char="•"/>
                    <a:defRPr sz="596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6811846" indent="-756872" algn="l" defTabSz="3027487" rtl="0" eaLnBrk="1" latinLnBrk="0" hangingPunct="1">
                    <a:lnSpc>
                      <a:spcPct val="90000"/>
                    </a:lnSpc>
                    <a:spcBef>
                      <a:spcPts val="1655"/>
                    </a:spcBef>
                    <a:buFont typeface="Arial" panose="020B0604020202020204" pitchFamily="34" charset="0"/>
                    <a:buChar char="•"/>
                    <a:defRPr sz="596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8325589" indent="-756872" algn="l" defTabSz="3027487" rtl="0" eaLnBrk="1" latinLnBrk="0" hangingPunct="1">
                    <a:lnSpc>
                      <a:spcPct val="90000"/>
                    </a:lnSpc>
                    <a:spcBef>
                      <a:spcPts val="1655"/>
                    </a:spcBef>
                    <a:buFont typeface="Arial" panose="020B0604020202020204" pitchFamily="34" charset="0"/>
                    <a:buChar char="•"/>
                    <a:defRPr sz="596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9839333" indent="-756872" algn="l" defTabSz="3027487" rtl="0" eaLnBrk="1" latinLnBrk="0" hangingPunct="1">
                    <a:lnSpc>
                      <a:spcPct val="90000"/>
                    </a:lnSpc>
                    <a:spcBef>
                      <a:spcPts val="1655"/>
                    </a:spcBef>
                    <a:buFont typeface="Arial" panose="020B0604020202020204" pitchFamily="34" charset="0"/>
                    <a:buChar char="•"/>
                    <a:defRPr sz="596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1353076" indent="-756872" algn="l" defTabSz="3027487" rtl="0" eaLnBrk="1" latinLnBrk="0" hangingPunct="1">
                    <a:lnSpc>
                      <a:spcPct val="90000"/>
                    </a:lnSpc>
                    <a:spcBef>
                      <a:spcPts val="1655"/>
                    </a:spcBef>
                    <a:buFont typeface="Arial" panose="020B0604020202020204" pitchFamily="34" charset="0"/>
                    <a:buChar char="•"/>
                    <a:defRPr sz="596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2866820" indent="-756872" algn="l" defTabSz="3027487" rtl="0" eaLnBrk="1" latinLnBrk="0" hangingPunct="1">
                    <a:lnSpc>
                      <a:spcPct val="90000"/>
                    </a:lnSpc>
                    <a:spcBef>
                      <a:spcPts val="1655"/>
                    </a:spcBef>
                    <a:buFont typeface="Arial" panose="020B0604020202020204" pitchFamily="34" charset="0"/>
                    <a:buChar char="•"/>
                    <a:defRPr sz="596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The biocompatible resins were submitted to a resin calibration test to find out its best curing time per layer.</a:t>
                  </a:r>
                </a:p>
                <a:p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High exposure times (ca 60s/layer) were found to be needed when using our own resins instead of commercial resins.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5B9D664-448D-4841-93E3-A091839B4143}"/>
                    </a:ext>
                  </a:extLst>
                </p:cNvPr>
                <p:cNvSpPr txBox="1"/>
                <p:nvPr/>
              </p:nvSpPr>
              <p:spPr>
                <a:xfrm>
                  <a:off x="2399853" y="22686962"/>
                  <a:ext cx="11772900" cy="175432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  <a:softEdge rad="31750"/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 marL="857250" lvl="0" indent="-857250" algn="ctr">
                    <a:buFont typeface="Arial" panose="020B0604020202020204" pitchFamily="34" charset="0"/>
                    <a:buChar char="•"/>
                  </a:pPr>
                  <a:r>
                    <a:rPr lang="en-US" sz="5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RESULTS</a:t>
                  </a:r>
                </a:p>
                <a:p>
                  <a:endParaRPr lang="en-US" dirty="0"/>
                </a:p>
                <a:p>
                  <a:endParaRPr lang="en-US" dirty="0"/>
                </a:p>
                <a:p>
                  <a:endParaRPr lang="en-US" dirty="0"/>
                </a:p>
              </p:txBody>
            </p:sp>
          </p:grpSp>
          <p:pic>
            <p:nvPicPr>
              <p:cNvPr id="18" name="Picture 17" descr="A picture containing indoor, sitting, table, glass&#10;&#10;Description automatically generated">
                <a:extLst>
                  <a:ext uri="{FF2B5EF4-FFF2-40B4-BE49-F238E27FC236}">
                    <a16:creationId xmlns:a16="http://schemas.microsoft.com/office/drawing/2014/main" id="{1C0EE12B-5EF0-4E00-9B64-FC55FCDAE0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36" r="11064"/>
              <a:stretch/>
            </p:blipFill>
            <p:spPr>
              <a:xfrm rot="5400000">
                <a:off x="2879192" y="26703370"/>
                <a:ext cx="3169438" cy="316943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D205E88-D3C9-4081-8182-C66C1AA977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81" r="15519"/>
              <a:stretch/>
            </p:blipFill>
            <p:spPr>
              <a:xfrm rot="5400000">
                <a:off x="6850790" y="26703370"/>
                <a:ext cx="3169438" cy="3169438"/>
              </a:xfrm>
              <a:prstGeom prst="rect">
                <a:avLst/>
              </a:prstGeom>
            </p:spPr>
          </p:pic>
          <p:pic>
            <p:nvPicPr>
              <p:cNvPr id="22" name="Picture 21" descr="A picture containing necklace&#10;&#10;Description automatically generated">
                <a:extLst>
                  <a:ext uri="{FF2B5EF4-FFF2-40B4-BE49-F238E27FC236}">
                    <a16:creationId xmlns:a16="http://schemas.microsoft.com/office/drawing/2014/main" id="{6C576D1F-4C9D-4C17-BB7E-FAEED3B04A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35" r="7165"/>
              <a:stretch/>
            </p:blipFill>
            <p:spPr>
              <a:xfrm rot="5400000">
                <a:off x="6931266" y="31766770"/>
                <a:ext cx="3236405" cy="323640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CEF4460-281C-4133-89A7-12EF1223A6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35" t="118" r="11865" b="-118"/>
              <a:stretch/>
            </p:blipFill>
            <p:spPr>
              <a:xfrm rot="5400000">
                <a:off x="10936347" y="31771439"/>
                <a:ext cx="3236406" cy="3236406"/>
              </a:xfrm>
              <a:prstGeom prst="rect">
                <a:avLst/>
              </a:prstGeom>
            </p:spPr>
          </p:pic>
        </p:grp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F2C770AA-7B49-2548-95D3-3558815509E1}"/>
                </a:ext>
              </a:extLst>
            </p:cNvPr>
            <p:cNvGrpSpPr/>
            <p:nvPr/>
          </p:nvGrpSpPr>
          <p:grpSpPr>
            <a:xfrm>
              <a:off x="1852829" y="5911860"/>
              <a:ext cx="12866966" cy="13966884"/>
              <a:chOff x="1852820" y="7178616"/>
              <a:chExt cx="12866966" cy="13966884"/>
            </a:xfrm>
          </p:grpSpPr>
          <p:grpSp>
            <p:nvGrpSpPr>
              <p:cNvPr id="4" name="Groep 3">
                <a:extLst>
                  <a:ext uri="{FF2B5EF4-FFF2-40B4-BE49-F238E27FC236}">
                    <a16:creationId xmlns:a16="http://schemas.microsoft.com/office/drawing/2014/main" id="{CBD4DE7F-8A68-EC40-AE21-B6A167D068C5}"/>
                  </a:ext>
                </a:extLst>
              </p:cNvPr>
              <p:cNvGrpSpPr/>
              <p:nvPr/>
            </p:nvGrpSpPr>
            <p:grpSpPr>
              <a:xfrm>
                <a:off x="1852820" y="7178616"/>
                <a:ext cx="12866966" cy="13966884"/>
                <a:chOff x="1852820" y="7178616"/>
                <a:chExt cx="12866966" cy="13966884"/>
              </a:xfrm>
            </p:grpSpPr>
            <p:sp>
              <p:nvSpPr>
                <p:cNvPr id="8" name="Content Placeholder 7">
                  <a:extLst>
                    <a:ext uri="{FF2B5EF4-FFF2-40B4-BE49-F238E27FC236}">
                      <a16:creationId xmlns:a16="http://schemas.microsoft.com/office/drawing/2014/main" id="{4509042B-F770-40A7-A968-A8EFAA5C319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52820" y="7565470"/>
                  <a:ext cx="12866966" cy="1358003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  <a:effectLst>
                  <a:outerShdw blurRad="254000" dist="254000" dir="2700000" algn="tl" rotWithShape="0">
                    <a:prstClr val="black">
                      <a:alpha val="40000"/>
                    </a:prstClr>
                  </a:outerShdw>
                  <a:softEdge rad="63500"/>
                </a:effectLst>
              </p:spPr>
              <p:txBody>
                <a:bodyPr/>
                <a:lstStyle>
                  <a:lvl1pPr marL="756872" indent="-756872" algn="l" defTabSz="3027487" rtl="0" eaLnBrk="1" latinLnBrk="0" hangingPunct="1">
                    <a:lnSpc>
                      <a:spcPct val="90000"/>
                    </a:lnSpc>
                    <a:spcBef>
                      <a:spcPts val="3311"/>
                    </a:spcBef>
                    <a:buFont typeface="Arial" panose="020B0604020202020204" pitchFamily="34" charset="0"/>
                    <a:buChar char="•"/>
                    <a:defRPr sz="927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270615" indent="-756872" algn="l" defTabSz="3027487" rtl="0" eaLnBrk="1" latinLnBrk="0" hangingPunct="1">
                    <a:lnSpc>
                      <a:spcPct val="90000"/>
                    </a:lnSpc>
                    <a:spcBef>
                      <a:spcPts val="1655"/>
                    </a:spcBef>
                    <a:buFont typeface="Arial" panose="020B0604020202020204" pitchFamily="34" charset="0"/>
                    <a:buChar char="•"/>
                    <a:defRPr sz="7946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3784359" indent="-756872" algn="l" defTabSz="3027487" rtl="0" eaLnBrk="1" latinLnBrk="0" hangingPunct="1">
                    <a:lnSpc>
                      <a:spcPct val="90000"/>
                    </a:lnSpc>
                    <a:spcBef>
                      <a:spcPts val="1655"/>
                    </a:spcBef>
                    <a:buFont typeface="Arial" panose="020B0604020202020204" pitchFamily="34" charset="0"/>
                    <a:buChar char="•"/>
                    <a:defRPr sz="662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5298102" indent="-756872" algn="l" defTabSz="3027487" rtl="0" eaLnBrk="1" latinLnBrk="0" hangingPunct="1">
                    <a:lnSpc>
                      <a:spcPct val="90000"/>
                    </a:lnSpc>
                    <a:spcBef>
                      <a:spcPts val="1655"/>
                    </a:spcBef>
                    <a:buFont typeface="Arial" panose="020B0604020202020204" pitchFamily="34" charset="0"/>
                    <a:buChar char="•"/>
                    <a:defRPr sz="596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6811846" indent="-756872" algn="l" defTabSz="3027487" rtl="0" eaLnBrk="1" latinLnBrk="0" hangingPunct="1">
                    <a:lnSpc>
                      <a:spcPct val="90000"/>
                    </a:lnSpc>
                    <a:spcBef>
                      <a:spcPts val="1655"/>
                    </a:spcBef>
                    <a:buFont typeface="Arial" panose="020B0604020202020204" pitchFamily="34" charset="0"/>
                    <a:buChar char="•"/>
                    <a:defRPr sz="596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8325589" indent="-756872" algn="l" defTabSz="3027487" rtl="0" eaLnBrk="1" latinLnBrk="0" hangingPunct="1">
                    <a:lnSpc>
                      <a:spcPct val="90000"/>
                    </a:lnSpc>
                    <a:spcBef>
                      <a:spcPts val="1655"/>
                    </a:spcBef>
                    <a:buFont typeface="Arial" panose="020B0604020202020204" pitchFamily="34" charset="0"/>
                    <a:buChar char="•"/>
                    <a:defRPr sz="596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9839333" indent="-756872" algn="l" defTabSz="3027487" rtl="0" eaLnBrk="1" latinLnBrk="0" hangingPunct="1">
                    <a:lnSpc>
                      <a:spcPct val="90000"/>
                    </a:lnSpc>
                    <a:spcBef>
                      <a:spcPts val="1655"/>
                    </a:spcBef>
                    <a:buFont typeface="Arial" panose="020B0604020202020204" pitchFamily="34" charset="0"/>
                    <a:buChar char="•"/>
                    <a:defRPr sz="596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1353076" indent="-756872" algn="l" defTabSz="3027487" rtl="0" eaLnBrk="1" latinLnBrk="0" hangingPunct="1">
                    <a:lnSpc>
                      <a:spcPct val="90000"/>
                    </a:lnSpc>
                    <a:spcBef>
                      <a:spcPts val="1655"/>
                    </a:spcBef>
                    <a:buFont typeface="Arial" panose="020B0604020202020204" pitchFamily="34" charset="0"/>
                    <a:buChar char="•"/>
                    <a:defRPr sz="596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2866820" indent="-756872" algn="l" defTabSz="3027487" rtl="0" eaLnBrk="1" latinLnBrk="0" hangingPunct="1">
                    <a:lnSpc>
                      <a:spcPct val="90000"/>
                    </a:lnSpc>
                    <a:spcBef>
                      <a:spcPts val="1655"/>
                    </a:spcBef>
                    <a:buFont typeface="Arial" panose="020B0604020202020204" pitchFamily="34" charset="0"/>
                    <a:buChar char="•"/>
                    <a:defRPr sz="596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endParaRPr lang="en-US" sz="720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Cardiovascular stents are made of metal, but this is not always needed or desired. 3D printing is an attractive alternative.</a:t>
                  </a:r>
                </a:p>
                <a:p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For (bio)medical applications 3D printed products must meet stringent requirements.</a:t>
                  </a:r>
                </a:p>
                <a:p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FDM is the most widely used printing method today but cannot reach high resolution. Stereolithography (SLA) is an interesting alternative to reach higher resolution.</a:t>
                  </a:r>
                  <a:r>
                    <a:rPr lang="en-US" sz="40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Here we investigate the possibility of using (meth)acrylates and vinyl esters in an effort to expand the currently available supply of biocompatible resins.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20664BB-1379-4561-B2C5-CF52C03E8407}"/>
                    </a:ext>
                  </a:extLst>
                </p:cNvPr>
                <p:cNvSpPr txBox="1"/>
                <p:nvPr/>
              </p:nvSpPr>
              <p:spPr>
                <a:xfrm>
                  <a:off x="2399853" y="7178616"/>
                  <a:ext cx="11772900" cy="175432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  <a:softEdge rad="31750"/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 marL="857250" lvl="0" indent="-857250" algn="ctr">
                    <a:buFont typeface="Arial" panose="020B0604020202020204" pitchFamily="34" charset="0"/>
                    <a:buChar char="•"/>
                  </a:pPr>
                  <a:r>
                    <a:rPr lang="en-US" sz="5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BACKGROUND</a:t>
                  </a:r>
                </a:p>
                <a:p>
                  <a:endParaRPr lang="en-US" dirty="0"/>
                </a:p>
                <a:p>
                  <a:endParaRPr lang="en-US" dirty="0"/>
                </a:p>
                <a:p>
                  <a:endParaRPr lang="en-US" dirty="0"/>
                </a:p>
              </p:txBody>
            </p:sp>
          </p:grpSp>
          <p:pic>
            <p:nvPicPr>
              <p:cNvPr id="28" name="Picture 27" descr="A picture containing photo, black, white, woman&#10;&#10;Description automatically generated">
                <a:extLst>
                  <a:ext uri="{FF2B5EF4-FFF2-40B4-BE49-F238E27FC236}">
                    <a16:creationId xmlns:a16="http://schemas.microsoft.com/office/drawing/2014/main" id="{D139C05E-0FF9-445E-AAA4-612D4C2D7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192" y="15948331"/>
                <a:ext cx="2718301" cy="2031324"/>
              </a:xfrm>
              <a:prstGeom prst="rect">
                <a:avLst/>
              </a:prstGeom>
            </p:spPr>
          </p:pic>
          <p:pic>
            <p:nvPicPr>
              <p:cNvPr id="30" name="Picture 29" descr="A picture containing sitting, black, white, table&#10;&#10;Description automatically generated">
                <a:extLst>
                  <a:ext uri="{FF2B5EF4-FFF2-40B4-BE49-F238E27FC236}">
                    <a16:creationId xmlns:a16="http://schemas.microsoft.com/office/drawing/2014/main" id="{73F5F6BF-2D6B-4F94-A118-58639BFD06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0269" y="15936010"/>
                <a:ext cx="2712378" cy="2031323"/>
              </a:xfrm>
              <a:prstGeom prst="rect">
                <a:avLst/>
              </a:prstGeom>
            </p:spPr>
          </p:pic>
        </p:grpSp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84673839-838C-C545-B2A5-15B4F8545BB0}"/>
                </a:ext>
              </a:extLst>
            </p:cNvPr>
            <p:cNvGrpSpPr/>
            <p:nvPr/>
          </p:nvGrpSpPr>
          <p:grpSpPr>
            <a:xfrm>
              <a:off x="15555437" y="5893643"/>
              <a:ext cx="12866966" cy="13985100"/>
              <a:chOff x="15555428" y="7160399"/>
              <a:chExt cx="12866966" cy="13985100"/>
            </a:xfrm>
          </p:grpSpPr>
          <p:sp>
            <p:nvSpPr>
              <p:cNvPr id="33" name="Content Placeholder 7">
                <a:extLst>
                  <a:ext uri="{FF2B5EF4-FFF2-40B4-BE49-F238E27FC236}">
                    <a16:creationId xmlns:a16="http://schemas.microsoft.com/office/drawing/2014/main" id="{F05FE30C-464B-42F9-9C6A-7BF86CF71B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55428" y="7565469"/>
                <a:ext cx="12866966" cy="1358003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254000" dist="254000" dir="2700000" algn="tl" rotWithShape="0">
                  <a:prstClr val="black">
                    <a:alpha val="40000"/>
                  </a:prstClr>
                </a:outerShdw>
                <a:softEdge rad="63500"/>
              </a:effectLst>
            </p:spPr>
            <p:txBody>
              <a:bodyPr/>
              <a:lstStyle>
                <a:lvl1pPr marL="756872" indent="-756872" algn="l" defTabSz="3027487" rtl="0" eaLnBrk="1" latinLnBrk="0" hangingPunct="1">
                  <a:lnSpc>
                    <a:spcPct val="90000"/>
                  </a:lnSpc>
                  <a:spcBef>
                    <a:spcPts val="3311"/>
                  </a:spcBef>
                  <a:buFont typeface="Arial" panose="020B0604020202020204" pitchFamily="34" charset="0"/>
                  <a:buChar char="•"/>
                  <a:defRPr sz="92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70615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794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8435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66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98102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1184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32558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839333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35307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866820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4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SLA uses photocurable resins to make prints.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Masked SLA (mSLA) was used instead of conventional SLA. </a:t>
                </a:r>
              </a:p>
              <a:p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mSLA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cures an entire layer at a time and therefore uses less time than conventional SLA.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Several formulations were prepared and tested for printability.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E5F5F8-6603-4934-8457-BFDE3911A819}"/>
                  </a:ext>
                </a:extLst>
              </p:cNvPr>
              <p:cNvSpPr txBox="1"/>
              <p:nvPr/>
            </p:nvSpPr>
            <p:spPr>
              <a:xfrm>
                <a:off x="16167066" y="7160399"/>
                <a:ext cx="11772900" cy="175432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  <a:softEdge rad="3175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marL="857250" lvl="0" indent="-857250" algn="ctr"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METHODS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p:grp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E86B5041-7653-024D-AD66-6859786D2AA9}"/>
              </a:ext>
            </a:extLst>
          </p:cNvPr>
          <p:cNvGrpSpPr/>
          <p:nvPr/>
        </p:nvGrpSpPr>
        <p:grpSpPr>
          <a:xfrm>
            <a:off x="15893558" y="10531389"/>
            <a:ext cx="12319934" cy="2472072"/>
            <a:chOff x="16210132" y="12355505"/>
            <a:chExt cx="11621786" cy="173774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08CBD11-5170-4D4C-BC2D-479A9BF77B3C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2656" y="12355505"/>
              <a:ext cx="5679262" cy="173774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D7742DF-3AC7-423E-97B4-2A23C762F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210132" y="12355505"/>
              <a:ext cx="5731510" cy="1737745"/>
            </a:xfrm>
            <a:prstGeom prst="rect">
              <a:avLst/>
            </a:prstGeom>
          </p:spPr>
        </p:pic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4EDDB5D1-9A52-43E9-B71D-60D1DE1D2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252885"/>
              </p:ext>
            </p:extLst>
          </p:nvPr>
        </p:nvGraphicFramePr>
        <p:xfrm>
          <a:off x="16459610" y="16381709"/>
          <a:ext cx="11048079" cy="2792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459">
                  <a:extLst>
                    <a:ext uri="{9D8B030D-6E8A-4147-A177-3AD203B41FA5}">
                      <a16:colId xmlns:a16="http://schemas.microsoft.com/office/drawing/2014/main" val="763558838"/>
                    </a:ext>
                  </a:extLst>
                </a:gridCol>
                <a:gridCol w="1482214">
                  <a:extLst>
                    <a:ext uri="{9D8B030D-6E8A-4147-A177-3AD203B41FA5}">
                      <a16:colId xmlns:a16="http://schemas.microsoft.com/office/drawing/2014/main" val="1718180892"/>
                    </a:ext>
                  </a:extLst>
                </a:gridCol>
                <a:gridCol w="1575146">
                  <a:extLst>
                    <a:ext uri="{9D8B030D-6E8A-4147-A177-3AD203B41FA5}">
                      <a16:colId xmlns:a16="http://schemas.microsoft.com/office/drawing/2014/main" val="2542711933"/>
                    </a:ext>
                  </a:extLst>
                </a:gridCol>
                <a:gridCol w="1575146">
                  <a:extLst>
                    <a:ext uri="{9D8B030D-6E8A-4147-A177-3AD203B41FA5}">
                      <a16:colId xmlns:a16="http://schemas.microsoft.com/office/drawing/2014/main" val="753216739"/>
                    </a:ext>
                  </a:extLst>
                </a:gridCol>
                <a:gridCol w="1810949">
                  <a:extLst>
                    <a:ext uri="{9D8B030D-6E8A-4147-A177-3AD203B41FA5}">
                      <a16:colId xmlns:a16="http://schemas.microsoft.com/office/drawing/2014/main" val="4238482484"/>
                    </a:ext>
                  </a:extLst>
                </a:gridCol>
                <a:gridCol w="1812111">
                  <a:extLst>
                    <a:ext uri="{9D8B030D-6E8A-4147-A177-3AD203B41FA5}">
                      <a16:colId xmlns:a16="http://schemas.microsoft.com/office/drawing/2014/main" val="3382327718"/>
                    </a:ext>
                  </a:extLst>
                </a:gridCol>
                <a:gridCol w="1481054">
                  <a:extLst>
                    <a:ext uri="{9D8B030D-6E8A-4147-A177-3AD203B41FA5}">
                      <a16:colId xmlns:a16="http://schemas.microsoft.com/office/drawing/2014/main" val="4140980546"/>
                    </a:ext>
                  </a:extLst>
                </a:gridCol>
              </a:tblGrid>
              <a:tr h="1082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Resin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Isobornyl acrylate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1,6-Hexanediol dimethacrylate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Pentaerythritol tetraacrylate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Dipentaerythritol penta-/hexa-acrylate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Bisphenol A glycerolate (1 glycerol/phenol) diacrylate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Absolute Ethanol (Ratio)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5684870"/>
                  </a:ext>
                </a:extLst>
              </a:tr>
              <a:tr h="342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BPR 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723908"/>
                  </a:ext>
                </a:extLst>
              </a:tr>
              <a:tr h="342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BPR B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961889"/>
                  </a:ext>
                </a:extLst>
              </a:tr>
              <a:tr h="342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BPR B2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3:1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600470"/>
                  </a:ext>
                </a:extLst>
              </a:tr>
              <a:tr h="342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BPR B3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3:2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2456915"/>
                  </a:ext>
                </a:extLst>
              </a:tr>
              <a:tr h="342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BPR C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4325834"/>
                  </a:ext>
                </a:extLst>
              </a:tr>
            </a:tbl>
          </a:graphicData>
        </a:graphic>
      </p:graphicFrame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BD607AD1-F3C8-46BB-AED4-B8C1F110FF04}"/>
              </a:ext>
            </a:extLst>
          </p:cNvPr>
          <p:cNvSpPr txBox="1">
            <a:spLocks/>
          </p:cNvSpPr>
          <p:nvPr/>
        </p:nvSpPr>
        <p:spPr>
          <a:xfrm>
            <a:off x="1852809" y="35352131"/>
            <a:ext cx="26569594" cy="17287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254000" dist="2540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lIns="90000" tIns="45720" rIns="91440" bIns="45720" rtlCol="0" anchor="ctr" anchorCtr="0">
            <a:normAutofit fontScale="55000" lnSpcReduction="20000"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742950" indent="-742950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Thesis Jonathan Cortes,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TuDelft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Voet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V. S. D.,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ACS Omega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3(2), 1403–1408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A8CEEE-A305-417D-96D2-88FAFD53C8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70735" y="30737560"/>
            <a:ext cx="4326720" cy="3432599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27C6515F-EE0A-6248-A646-14ACB2EB135C}"/>
              </a:ext>
            </a:extLst>
          </p:cNvPr>
          <p:cNvSpPr txBox="1"/>
          <p:nvPr/>
        </p:nvSpPr>
        <p:spPr>
          <a:xfrm>
            <a:off x="16028530" y="13003461"/>
            <a:ext cx="59763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Schematic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representaion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conventional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SLA.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742698CA-DD64-7F47-A751-58F55A851859}"/>
              </a:ext>
            </a:extLst>
          </p:cNvPr>
          <p:cNvSpPr txBox="1"/>
          <p:nvPr/>
        </p:nvSpPr>
        <p:spPr>
          <a:xfrm>
            <a:off x="22193063" y="13003461"/>
            <a:ext cx="46265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Schematic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mSLA</a:t>
            </a:r>
            <a:r>
              <a:rPr lang="nl-NL" sz="2200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CAB0AF90-AF83-394E-AA2C-D8DF0E3F0055}"/>
              </a:ext>
            </a:extLst>
          </p:cNvPr>
          <p:cNvSpPr txBox="1"/>
          <p:nvPr/>
        </p:nvSpPr>
        <p:spPr>
          <a:xfrm>
            <a:off x="16597745" y="19252984"/>
            <a:ext cx="4188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resins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5B1D7ACF-98FD-7A48-8ADB-1943EB1D47B8}"/>
              </a:ext>
            </a:extLst>
          </p:cNvPr>
          <p:cNvSpPr txBox="1"/>
          <p:nvPr/>
        </p:nvSpPr>
        <p:spPr>
          <a:xfrm>
            <a:off x="8656882" y="14808775"/>
            <a:ext cx="51976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microscopy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pictures of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FDM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printed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cardiac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stent (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SLA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printed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cardiac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stent (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b, right), taken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permission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08D3FBCB-4926-D449-AFEE-E69F9946B7E6}"/>
              </a:ext>
            </a:extLst>
          </p:cNvPr>
          <p:cNvSpPr txBox="1"/>
          <p:nvPr/>
        </p:nvSpPr>
        <p:spPr>
          <a:xfrm>
            <a:off x="10020238" y="25630577"/>
            <a:ext cx="38343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8 separate prints are built up on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plate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exposure time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quickly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correct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EF2076B-A8C8-A44E-BC12-824189A77D7C}"/>
              </a:ext>
            </a:extLst>
          </p:cNvPr>
          <p:cNvSpPr txBox="1"/>
          <p:nvPr/>
        </p:nvSpPr>
        <p:spPr>
          <a:xfrm>
            <a:off x="3162840" y="30737560"/>
            <a:ext cx="37684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Printed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cardiovascular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stents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different resin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compositions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F188CB44-4817-D343-952B-66A70E10484A}"/>
              </a:ext>
            </a:extLst>
          </p:cNvPr>
          <p:cNvSpPr txBox="1"/>
          <p:nvPr/>
        </p:nvSpPr>
        <p:spPr>
          <a:xfrm>
            <a:off x="21197455" y="30931523"/>
            <a:ext cx="64175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A traditional (metal)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cardiovascular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 stent in </a:t>
            </a:r>
            <a:r>
              <a:rPr lang="nl-NL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nl-NL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84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754CB7-4C44-4315-AB9B-6FBAEC31BE20}"/>
</file>

<file path=customXml/itemProps2.xml><?xml version="1.0" encoding="utf-8"?>
<ds:datastoreItem xmlns:ds="http://schemas.openxmlformats.org/officeDocument/2006/customXml" ds:itemID="{001DD869-5E88-4C54-A291-AAFAFE11CA09}"/>
</file>

<file path=customXml/itemProps3.xml><?xml version="1.0" encoding="utf-8"?>
<ds:datastoreItem xmlns:ds="http://schemas.openxmlformats.org/officeDocument/2006/customXml" ds:itemID="{64C05D23-854E-45F6-9485-B3865EC24AE8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500</Words>
  <Application>Microsoft Macintosh PowerPoint</Application>
  <PresentationFormat>Aangepast</PresentationFormat>
  <Paragraphs>96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PowerPoint-presentatie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Edgardo Does</dc:creator>
  <cp:lastModifiedBy>Leemhuis, M.</cp:lastModifiedBy>
  <cp:revision>76</cp:revision>
  <cp:lastPrinted>2020-03-05T14:00:56Z</cp:lastPrinted>
  <dcterms:created xsi:type="dcterms:W3CDTF">2020-03-03T14:31:44Z</dcterms:created>
  <dcterms:modified xsi:type="dcterms:W3CDTF">2020-03-05T14:19:29Z</dcterms:modified>
</cp:coreProperties>
</file>