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handoutMasterIdLst>
    <p:handoutMasterId r:id="rId29"/>
  </p:handoutMasterIdLst>
  <p:sldIdLst>
    <p:sldId id="264" r:id="rId2"/>
    <p:sldId id="288" r:id="rId3"/>
    <p:sldId id="263" r:id="rId4"/>
    <p:sldId id="266" r:id="rId5"/>
    <p:sldId id="265" r:id="rId6"/>
    <p:sldId id="270" r:id="rId7"/>
    <p:sldId id="272" r:id="rId8"/>
    <p:sldId id="273" r:id="rId9"/>
    <p:sldId id="274" r:id="rId10"/>
    <p:sldId id="275" r:id="rId11"/>
    <p:sldId id="276" r:id="rId12"/>
    <p:sldId id="277" r:id="rId13"/>
    <p:sldId id="268" r:id="rId14"/>
    <p:sldId id="280" r:id="rId15"/>
    <p:sldId id="279" r:id="rId16"/>
    <p:sldId id="281" r:id="rId17"/>
    <p:sldId id="278" r:id="rId18"/>
    <p:sldId id="269" r:id="rId19"/>
    <p:sldId id="282" r:id="rId20"/>
    <p:sldId id="284" r:id="rId21"/>
    <p:sldId id="285" r:id="rId22"/>
    <p:sldId id="286" r:id="rId23"/>
    <p:sldId id="287" r:id="rId24"/>
    <p:sldId id="283" r:id="rId25"/>
    <p:sldId id="290" r:id="rId26"/>
    <p:sldId id="291" r:id="rId27"/>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5CB"/>
    <a:srgbClr val="5F60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9051" autoAdjust="0"/>
  </p:normalViewPr>
  <p:slideViewPr>
    <p:cSldViewPr>
      <p:cViewPr varScale="1">
        <p:scale>
          <a:sx n="102" d="100"/>
          <a:sy n="102" d="100"/>
        </p:scale>
        <p:origin x="1866" y="11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82" d="100"/>
          <a:sy n="82" d="100"/>
        </p:scale>
        <p:origin x="-3180"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657A663-0443-4582-A34E-93012EC1E158}" type="datetimeFigureOut">
              <a:rPr lang="nl-NL" smtClean="0"/>
              <a:pPr/>
              <a:t>26-2-2019</a:t>
            </a:fld>
            <a:endParaRPr lang="nl-NL"/>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3BFA51E-D59C-4884-887A-20B72E60F5AA}" type="slidenum">
              <a:rPr lang="nl-NL" smtClean="0"/>
              <a:pPr/>
              <a:t>‹nr.›</a:t>
            </a:fld>
            <a:endParaRPr lang="nl-NL"/>
          </a:p>
        </p:txBody>
      </p:sp>
    </p:spTree>
    <p:extLst>
      <p:ext uri="{BB962C8B-B14F-4D97-AF65-F5344CB8AC3E}">
        <p14:creationId xmlns:p14="http://schemas.microsoft.com/office/powerpoint/2010/main" val="38533213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F7055C-35E3-4C56-9F85-53A0963F3C58}" type="datetimeFigureOut">
              <a:rPr lang="nl-NL" smtClean="0"/>
              <a:t>26-2-2019</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D42E32-53B3-404D-8253-393643F3A5E8}" type="slidenum">
              <a:rPr lang="nl-NL" smtClean="0"/>
              <a:t>‹nr.›</a:t>
            </a:fld>
            <a:endParaRPr lang="nl-NL"/>
          </a:p>
        </p:txBody>
      </p:sp>
    </p:spTree>
    <p:extLst>
      <p:ext uri="{BB962C8B-B14F-4D97-AF65-F5344CB8AC3E}">
        <p14:creationId xmlns:p14="http://schemas.microsoft.com/office/powerpoint/2010/main" val="10334782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Doel benoemen: Inzicht geven in wat het project klimaatbestendigheid getoetst heeft</a:t>
            </a:r>
            <a:r>
              <a:rPr lang="nl-NL" baseline="0" dirty="0" smtClean="0"/>
              <a:t> opgeleverd. </a:t>
            </a:r>
            <a:endParaRPr lang="nl-NL" dirty="0"/>
          </a:p>
        </p:txBody>
      </p:sp>
      <p:sp>
        <p:nvSpPr>
          <p:cNvPr id="4" name="Tijdelijke aanduiding voor dianummer 3"/>
          <p:cNvSpPr>
            <a:spLocks noGrp="1"/>
          </p:cNvSpPr>
          <p:nvPr>
            <p:ph type="sldNum" sz="quarter" idx="10"/>
          </p:nvPr>
        </p:nvSpPr>
        <p:spPr/>
        <p:txBody>
          <a:bodyPr/>
          <a:lstStyle/>
          <a:p>
            <a:fld id="{D3D42E32-53B3-404D-8253-393643F3A5E8}" type="slidenum">
              <a:rPr lang="nl-NL" smtClean="0"/>
              <a:t>1</a:t>
            </a:fld>
            <a:endParaRPr lang="nl-NL"/>
          </a:p>
        </p:txBody>
      </p:sp>
    </p:spTree>
    <p:extLst>
      <p:ext uri="{BB962C8B-B14F-4D97-AF65-F5344CB8AC3E}">
        <p14:creationId xmlns:p14="http://schemas.microsoft.com/office/powerpoint/2010/main" val="1284716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Het</a:t>
            </a:r>
            <a:r>
              <a:rPr lang="nl-NL" baseline="0" dirty="0" smtClean="0"/>
              <a:t> is dan duidelijk in welke buurt het meeste risico is. Het systeem biedt ook andere mogelijkheden, </a:t>
            </a:r>
            <a:r>
              <a:rPr lang="nl-NL" baseline="0" dirty="0" err="1" smtClean="0"/>
              <a:t>bijv</a:t>
            </a:r>
            <a:r>
              <a:rPr lang="nl-NL" baseline="0" dirty="0" smtClean="0"/>
              <a:t> door het slechts </a:t>
            </a:r>
            <a:endParaRPr lang="nl-NL" dirty="0"/>
          </a:p>
        </p:txBody>
      </p:sp>
      <p:sp>
        <p:nvSpPr>
          <p:cNvPr id="4" name="Tijdelijke aanduiding voor dianummer 3"/>
          <p:cNvSpPr>
            <a:spLocks noGrp="1"/>
          </p:cNvSpPr>
          <p:nvPr>
            <p:ph type="sldNum" sz="quarter" idx="10"/>
          </p:nvPr>
        </p:nvSpPr>
        <p:spPr/>
        <p:txBody>
          <a:bodyPr/>
          <a:lstStyle/>
          <a:p>
            <a:fld id="{D3D42E32-53B3-404D-8253-393643F3A5E8}" type="slidenum">
              <a:rPr lang="nl-NL" smtClean="0"/>
              <a:t>14</a:t>
            </a:fld>
            <a:endParaRPr lang="nl-NL"/>
          </a:p>
        </p:txBody>
      </p:sp>
    </p:spTree>
    <p:extLst>
      <p:ext uri="{BB962C8B-B14F-4D97-AF65-F5344CB8AC3E}">
        <p14:creationId xmlns:p14="http://schemas.microsoft.com/office/powerpoint/2010/main" val="25189297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Het</a:t>
            </a:r>
            <a:r>
              <a:rPr lang="nl-NL" baseline="0" dirty="0" smtClean="0"/>
              <a:t> is dan duidelijk in welke buurt het meeste risico is. Het systeem biedt ook andere mogelijkheden, </a:t>
            </a:r>
            <a:r>
              <a:rPr lang="nl-NL" baseline="0" dirty="0" err="1" smtClean="0"/>
              <a:t>bijv</a:t>
            </a:r>
            <a:r>
              <a:rPr lang="nl-NL" baseline="0" dirty="0" smtClean="0"/>
              <a:t> door het slechts scorende thema als leidend te nemen. Een derde mogelijkheid is zelf bepalen welk thema het zwaarst weegt. </a:t>
            </a:r>
          </a:p>
          <a:p>
            <a:endParaRPr lang="nl-NL" baseline="0" dirty="0" smtClean="0"/>
          </a:p>
          <a:p>
            <a:r>
              <a:rPr lang="nl-NL" baseline="0" dirty="0" smtClean="0"/>
              <a:t>Hier zie je een samengevoegde kaart met het gemiddelde. </a:t>
            </a:r>
            <a:r>
              <a:rPr lang="nl-NL" baseline="0" dirty="0" err="1" smtClean="0"/>
              <a:t>Dmv</a:t>
            </a:r>
            <a:r>
              <a:rPr lang="nl-NL" baseline="0" dirty="0" smtClean="0"/>
              <a:t> de verschillende knoppen is het ook mogelijk de thema’s geïsoleerd te bekijken. Daarnaast kan je op een buurt klikken waardoor er vervolgens een pop-up verschijnt die meer info en score per thema laat zien. </a:t>
            </a:r>
            <a:endParaRPr lang="nl-NL" dirty="0"/>
          </a:p>
        </p:txBody>
      </p:sp>
      <p:sp>
        <p:nvSpPr>
          <p:cNvPr id="4" name="Tijdelijke aanduiding voor dianummer 3"/>
          <p:cNvSpPr>
            <a:spLocks noGrp="1"/>
          </p:cNvSpPr>
          <p:nvPr>
            <p:ph type="sldNum" sz="quarter" idx="10"/>
          </p:nvPr>
        </p:nvSpPr>
        <p:spPr/>
        <p:txBody>
          <a:bodyPr/>
          <a:lstStyle/>
          <a:p>
            <a:fld id="{D3D42E32-53B3-404D-8253-393643F3A5E8}" type="slidenum">
              <a:rPr lang="nl-NL" smtClean="0"/>
              <a:t>15</a:t>
            </a:fld>
            <a:endParaRPr lang="nl-NL"/>
          </a:p>
        </p:txBody>
      </p:sp>
    </p:spTree>
    <p:extLst>
      <p:ext uri="{BB962C8B-B14F-4D97-AF65-F5344CB8AC3E}">
        <p14:creationId xmlns:p14="http://schemas.microsoft.com/office/powerpoint/2010/main" val="31872317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D3D42E32-53B3-404D-8253-393643F3A5E8}" type="slidenum">
              <a:rPr lang="nl-NL" smtClean="0"/>
              <a:t>16</a:t>
            </a:fld>
            <a:endParaRPr lang="nl-NL"/>
          </a:p>
        </p:txBody>
      </p:sp>
    </p:spTree>
    <p:extLst>
      <p:ext uri="{BB962C8B-B14F-4D97-AF65-F5344CB8AC3E}">
        <p14:creationId xmlns:p14="http://schemas.microsoft.com/office/powerpoint/2010/main" val="12521340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D3D42E32-53B3-404D-8253-393643F3A5E8}" type="slidenum">
              <a:rPr lang="nl-NL" smtClean="0"/>
              <a:t>17</a:t>
            </a:fld>
            <a:endParaRPr lang="nl-NL"/>
          </a:p>
        </p:txBody>
      </p:sp>
    </p:spTree>
    <p:extLst>
      <p:ext uri="{BB962C8B-B14F-4D97-AF65-F5344CB8AC3E}">
        <p14:creationId xmlns:p14="http://schemas.microsoft.com/office/powerpoint/2010/main" val="1637046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indent="-228600">
              <a:buAutoNum type="arabicPeriod"/>
            </a:pPr>
            <a:r>
              <a:rPr lang="nl-NL" dirty="0" smtClean="0"/>
              <a:t>Je kan een goed ontwerp niet vangen in modellen en toetsen, dat gaat niet helpen. Het gaat om het integraal samenwerken, vakmanschap;</a:t>
            </a:r>
          </a:p>
          <a:p>
            <a:pPr marL="228600" indent="-228600">
              <a:buAutoNum type="arabicPeriod"/>
            </a:pPr>
            <a:r>
              <a:rPr lang="nl-NL" dirty="0" smtClean="0"/>
              <a:t>Aan</a:t>
            </a:r>
            <a:r>
              <a:rPr lang="nl-NL" baseline="0" dirty="0" smtClean="0"/>
              <a:t> de ene kant wil je helderheid door normen, maar dit maakt het ook lastig. Veel criteria botsen met andere richtlijnen en normen. Bijv. het hoogteverschil tussen dorpel en straatpeil wordt vaak niet gedaan </a:t>
            </a:r>
            <a:r>
              <a:rPr lang="nl-NL" baseline="0" dirty="0" err="1" smtClean="0"/>
              <a:t>ivm</a:t>
            </a:r>
            <a:r>
              <a:rPr lang="nl-NL" baseline="0" dirty="0" smtClean="0"/>
              <a:t> toegankelijkheid; </a:t>
            </a:r>
            <a:r>
              <a:rPr lang="nl-NL" baseline="0" dirty="0" err="1" smtClean="0"/>
              <a:t>Albedoeffect</a:t>
            </a:r>
            <a:r>
              <a:rPr lang="nl-NL" baseline="0" dirty="0" smtClean="0"/>
              <a:t> botst met welstand, etc. Er moet al zoveel &gt; beheertoets, watertoets…</a:t>
            </a:r>
          </a:p>
          <a:p>
            <a:pPr marL="228600" indent="-228600">
              <a:buAutoNum type="arabicPeriod"/>
            </a:pPr>
            <a:r>
              <a:rPr lang="nl-NL" baseline="0" dirty="0" err="1" smtClean="0"/>
              <a:t>Xxx</a:t>
            </a:r>
            <a:endParaRPr lang="nl-NL" baseline="0" dirty="0" smtClean="0"/>
          </a:p>
          <a:p>
            <a:pPr marL="228600" indent="-228600">
              <a:buAutoNum type="arabicPeriod"/>
            </a:pPr>
            <a:r>
              <a:rPr lang="nl-NL" baseline="0" dirty="0" err="1" smtClean="0"/>
              <a:t>Xxx</a:t>
            </a:r>
            <a:endParaRPr lang="nl-NL" baseline="0" dirty="0" smtClean="0"/>
          </a:p>
          <a:p>
            <a:pPr marL="228600" indent="-228600">
              <a:buAutoNum type="arabicPeriod"/>
            </a:pPr>
            <a:r>
              <a:rPr lang="nl-NL" baseline="0" dirty="0" smtClean="0"/>
              <a:t>Is het logisch dat waterberging perse binnen plangrenzen moet worden opgelost als er naast een natuurgebied ligt waar ruimte is voor waterberging. Dit kan een kans zijn, om samen te werken. Dit is lastig </a:t>
            </a:r>
            <a:r>
              <a:rPr lang="nl-NL" baseline="0" dirty="0" err="1" smtClean="0"/>
              <a:t>ivm</a:t>
            </a:r>
            <a:r>
              <a:rPr lang="nl-NL" baseline="0" dirty="0" smtClean="0"/>
              <a:t> bestemmingsplanwijziging. Juridische houdbaarheid</a:t>
            </a:r>
          </a:p>
          <a:p>
            <a:pPr marL="228600" indent="-228600">
              <a:buAutoNum type="arabicPeriod"/>
            </a:pPr>
            <a:endParaRPr lang="nl-NL" baseline="0" dirty="0" smtClean="0"/>
          </a:p>
        </p:txBody>
      </p:sp>
      <p:sp>
        <p:nvSpPr>
          <p:cNvPr id="4" name="Tijdelijke aanduiding voor dianummer 3"/>
          <p:cNvSpPr>
            <a:spLocks noGrp="1"/>
          </p:cNvSpPr>
          <p:nvPr>
            <p:ph type="sldNum" sz="quarter" idx="10"/>
          </p:nvPr>
        </p:nvSpPr>
        <p:spPr/>
        <p:txBody>
          <a:bodyPr/>
          <a:lstStyle/>
          <a:p>
            <a:fld id="{D3D42E32-53B3-404D-8253-393643F3A5E8}" type="slidenum">
              <a:rPr lang="nl-NL" smtClean="0"/>
              <a:t>25</a:t>
            </a:fld>
            <a:endParaRPr lang="nl-NL"/>
          </a:p>
        </p:txBody>
      </p:sp>
    </p:spTree>
    <p:extLst>
      <p:ext uri="{BB962C8B-B14F-4D97-AF65-F5344CB8AC3E}">
        <p14:creationId xmlns:p14="http://schemas.microsoft.com/office/powerpoint/2010/main" val="3184820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Middels literatuurstudie en interviews is onderzocht</a:t>
            </a:r>
            <a:r>
              <a:rPr lang="nl-NL" baseline="0" dirty="0" smtClean="0"/>
              <a:t> welke trends er spelen die invloed zullen hebben op het straatbeeld. </a:t>
            </a:r>
            <a:endParaRPr lang="nl-NL" dirty="0"/>
          </a:p>
        </p:txBody>
      </p:sp>
      <p:sp>
        <p:nvSpPr>
          <p:cNvPr id="4" name="Tijdelijke aanduiding voor dianummer 3"/>
          <p:cNvSpPr>
            <a:spLocks noGrp="1"/>
          </p:cNvSpPr>
          <p:nvPr>
            <p:ph type="sldNum" sz="quarter" idx="10"/>
          </p:nvPr>
        </p:nvSpPr>
        <p:spPr/>
        <p:txBody>
          <a:bodyPr/>
          <a:lstStyle/>
          <a:p>
            <a:fld id="{D3D42E32-53B3-404D-8253-393643F3A5E8}" type="slidenum">
              <a:rPr lang="nl-NL" smtClean="0"/>
              <a:t>6</a:t>
            </a:fld>
            <a:endParaRPr lang="nl-NL"/>
          </a:p>
        </p:txBody>
      </p:sp>
    </p:spTree>
    <p:extLst>
      <p:ext uri="{BB962C8B-B14F-4D97-AF65-F5344CB8AC3E}">
        <p14:creationId xmlns:p14="http://schemas.microsoft.com/office/powerpoint/2010/main" val="3197601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D3D42E32-53B3-404D-8253-393643F3A5E8}" type="slidenum">
              <a:rPr lang="nl-NL" smtClean="0"/>
              <a:t>7</a:t>
            </a:fld>
            <a:endParaRPr lang="nl-NL"/>
          </a:p>
        </p:txBody>
      </p:sp>
    </p:spTree>
    <p:extLst>
      <p:ext uri="{BB962C8B-B14F-4D97-AF65-F5344CB8AC3E}">
        <p14:creationId xmlns:p14="http://schemas.microsoft.com/office/powerpoint/2010/main" val="3369224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Een bundeling</a:t>
            </a:r>
            <a:r>
              <a:rPr lang="nl-NL" baseline="0" dirty="0" smtClean="0"/>
              <a:t> van verschillende, reeds bekende maatregelen. Deze zijn gebruikt bij het ontwerp voor 2030. </a:t>
            </a:r>
            <a:endParaRPr lang="nl-NL" dirty="0"/>
          </a:p>
        </p:txBody>
      </p:sp>
      <p:sp>
        <p:nvSpPr>
          <p:cNvPr id="4" name="Tijdelijke aanduiding voor dianummer 3"/>
          <p:cNvSpPr>
            <a:spLocks noGrp="1"/>
          </p:cNvSpPr>
          <p:nvPr>
            <p:ph type="sldNum" sz="quarter" idx="10"/>
          </p:nvPr>
        </p:nvSpPr>
        <p:spPr/>
        <p:txBody>
          <a:bodyPr/>
          <a:lstStyle/>
          <a:p>
            <a:fld id="{D3D42E32-53B3-404D-8253-393643F3A5E8}" type="slidenum">
              <a:rPr lang="nl-NL" smtClean="0"/>
              <a:t>8</a:t>
            </a:fld>
            <a:endParaRPr lang="nl-NL"/>
          </a:p>
        </p:txBody>
      </p:sp>
    </p:spTree>
    <p:extLst>
      <p:ext uri="{BB962C8B-B14F-4D97-AF65-F5344CB8AC3E}">
        <p14:creationId xmlns:p14="http://schemas.microsoft.com/office/powerpoint/2010/main" val="271155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Van iedere maatregel</a:t>
            </a:r>
            <a:r>
              <a:rPr lang="nl-NL" baseline="0" dirty="0" smtClean="0"/>
              <a:t> wordt een korte beschrijving gegeven. Tevens wordt aangegeven op welk klimaatthema deze het meeste effect heeft en wat de voor en nadelen zijn. </a:t>
            </a:r>
            <a:endParaRPr lang="nl-NL" dirty="0"/>
          </a:p>
        </p:txBody>
      </p:sp>
      <p:sp>
        <p:nvSpPr>
          <p:cNvPr id="4" name="Tijdelijke aanduiding voor dianummer 3"/>
          <p:cNvSpPr>
            <a:spLocks noGrp="1"/>
          </p:cNvSpPr>
          <p:nvPr>
            <p:ph type="sldNum" sz="quarter" idx="10"/>
          </p:nvPr>
        </p:nvSpPr>
        <p:spPr/>
        <p:txBody>
          <a:bodyPr/>
          <a:lstStyle/>
          <a:p>
            <a:fld id="{D3D42E32-53B3-404D-8253-393643F3A5E8}" type="slidenum">
              <a:rPr lang="nl-NL" smtClean="0"/>
              <a:t>9</a:t>
            </a:fld>
            <a:endParaRPr lang="nl-NL"/>
          </a:p>
        </p:txBody>
      </p:sp>
    </p:spTree>
    <p:extLst>
      <p:ext uri="{BB962C8B-B14F-4D97-AF65-F5344CB8AC3E}">
        <p14:creationId xmlns:p14="http://schemas.microsoft.com/office/powerpoint/2010/main" val="1587457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Van iedere maatregel</a:t>
            </a:r>
            <a:r>
              <a:rPr lang="nl-NL" baseline="0" dirty="0" smtClean="0"/>
              <a:t> wordt een korte beschrijving gegeven. Tevens wordt aangegeven op welk klimaatthema deze het meeste effect heeft en wat de voor en nadelen zijn. </a:t>
            </a:r>
            <a:endParaRPr lang="nl-NL" dirty="0"/>
          </a:p>
        </p:txBody>
      </p:sp>
      <p:sp>
        <p:nvSpPr>
          <p:cNvPr id="4" name="Tijdelijke aanduiding voor dianummer 3"/>
          <p:cNvSpPr>
            <a:spLocks noGrp="1"/>
          </p:cNvSpPr>
          <p:nvPr>
            <p:ph type="sldNum" sz="quarter" idx="10"/>
          </p:nvPr>
        </p:nvSpPr>
        <p:spPr/>
        <p:txBody>
          <a:bodyPr/>
          <a:lstStyle/>
          <a:p>
            <a:fld id="{D3D42E32-53B3-404D-8253-393643F3A5E8}" type="slidenum">
              <a:rPr lang="nl-NL" smtClean="0"/>
              <a:t>10</a:t>
            </a:fld>
            <a:endParaRPr lang="nl-NL"/>
          </a:p>
        </p:txBody>
      </p:sp>
    </p:spTree>
    <p:extLst>
      <p:ext uri="{BB962C8B-B14F-4D97-AF65-F5344CB8AC3E}">
        <p14:creationId xmlns:p14="http://schemas.microsoft.com/office/powerpoint/2010/main" val="2717733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Op</a:t>
            </a:r>
            <a:r>
              <a:rPr lang="nl-NL" baseline="0" dirty="0" smtClean="0"/>
              <a:t> basis van de belangrijkste trends zijn twee ontwerpen gemaakt voor 2050. </a:t>
            </a:r>
          </a:p>
          <a:p>
            <a:endParaRPr lang="nl-NL" baseline="0" dirty="0" smtClean="0"/>
          </a:p>
          <a:p>
            <a:r>
              <a:rPr lang="nl-NL" baseline="0" dirty="0" smtClean="0"/>
              <a:t>De dynamische straat is gebaseerd op de trend ‘toename </a:t>
            </a:r>
            <a:r>
              <a:rPr lang="nl-NL" baseline="0" dirty="0" err="1" smtClean="0"/>
              <a:t>vraaggestuurde</a:t>
            </a:r>
            <a:r>
              <a:rPr lang="nl-NL" baseline="0" dirty="0" smtClean="0"/>
              <a:t> </a:t>
            </a:r>
            <a:r>
              <a:rPr lang="nl-NL" baseline="0" dirty="0" err="1" smtClean="0"/>
              <a:t>producte</a:t>
            </a:r>
            <a:r>
              <a:rPr lang="nl-NL" baseline="0" dirty="0" smtClean="0"/>
              <a:t> en mobiliteit’ &gt; OR moet voldoen aan veranderende vraag &gt; ruimte voor tijdelijke initiatieven. Altijd in beweging, niets staat vast. Producten worden niet gekocht maar gehuurd en gedeeld. Deeleconomie. Veiligheid, variatie, verblijf en verplaatsing. Dynamische straatverlichting brandt alleen waar en wanneer nodig. Verplaatsbare zitelementen. Drie ruimtes: multifunctionele ruimte, groenblauwe ruimte en gedeelde ruimte. </a:t>
            </a:r>
          </a:p>
          <a:p>
            <a:endParaRPr lang="nl-NL" baseline="0" dirty="0" smtClean="0"/>
          </a:p>
          <a:p>
            <a:r>
              <a:rPr lang="nl-NL" baseline="0" dirty="0" smtClean="0"/>
              <a:t>Groene straat is gebaseerd op de trends ‘Auto uit het stadscentrum en straatbeeld’ en ‘herwaardering van het groen’. Fietsers en voetgangers domineren de straten, aangevuld door een hypermoderne ov voorziening. Het maaiveld/grondvlak is zoveel mogelijk vrijgemaakt van verharding. De gehele straat kan onder water komen te staan. </a:t>
            </a:r>
            <a:r>
              <a:rPr lang="nl-NL" baseline="0" dirty="0" err="1" smtClean="0"/>
              <a:t>Loopdek</a:t>
            </a:r>
            <a:r>
              <a:rPr lang="nl-NL" baseline="0" dirty="0" smtClean="0"/>
              <a:t> tussen de boomtoppen. Monorail &gt; hoogwaardig ov. </a:t>
            </a:r>
            <a:endParaRPr lang="nl-NL" dirty="0"/>
          </a:p>
        </p:txBody>
      </p:sp>
      <p:sp>
        <p:nvSpPr>
          <p:cNvPr id="4" name="Tijdelijke aanduiding voor dianummer 3"/>
          <p:cNvSpPr>
            <a:spLocks noGrp="1"/>
          </p:cNvSpPr>
          <p:nvPr>
            <p:ph type="sldNum" sz="quarter" idx="10"/>
          </p:nvPr>
        </p:nvSpPr>
        <p:spPr/>
        <p:txBody>
          <a:bodyPr/>
          <a:lstStyle/>
          <a:p>
            <a:fld id="{D3D42E32-53B3-404D-8253-393643F3A5E8}" type="slidenum">
              <a:rPr lang="nl-NL" smtClean="0"/>
              <a:t>11</a:t>
            </a:fld>
            <a:endParaRPr lang="nl-NL"/>
          </a:p>
        </p:txBody>
      </p:sp>
    </p:spTree>
    <p:extLst>
      <p:ext uri="{BB962C8B-B14F-4D97-AF65-F5344CB8AC3E}">
        <p14:creationId xmlns:p14="http://schemas.microsoft.com/office/powerpoint/2010/main" val="2702642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D3D42E32-53B3-404D-8253-393643F3A5E8}" type="slidenum">
              <a:rPr lang="nl-NL" smtClean="0"/>
              <a:t>12</a:t>
            </a:fld>
            <a:endParaRPr lang="nl-NL"/>
          </a:p>
        </p:txBody>
      </p:sp>
    </p:spTree>
    <p:extLst>
      <p:ext uri="{BB962C8B-B14F-4D97-AF65-F5344CB8AC3E}">
        <p14:creationId xmlns:p14="http://schemas.microsoft.com/office/powerpoint/2010/main" val="5931022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In dit project is een labelsysteem (in</a:t>
            </a:r>
            <a:r>
              <a:rPr lang="nl-NL" baseline="0" dirty="0" smtClean="0"/>
              <a:t> een GIS omgeving, </a:t>
            </a:r>
            <a:r>
              <a:rPr lang="nl-NL" baseline="0" dirty="0" err="1" smtClean="0"/>
              <a:t>Arc</a:t>
            </a:r>
            <a:r>
              <a:rPr lang="nl-NL" baseline="0" dirty="0" smtClean="0"/>
              <a:t> Map)</a:t>
            </a:r>
            <a:r>
              <a:rPr lang="nl-NL" dirty="0" smtClean="0"/>
              <a:t> ontwikkeld waarmee op buurniveau</a:t>
            </a:r>
            <a:r>
              <a:rPr lang="nl-NL" baseline="0" dirty="0" smtClean="0"/>
              <a:t> inzichtelijk gemaakt kan worden waar de risico’s zich bevinden in de huidige situatie (op het gebied van hitte, droogte en water). </a:t>
            </a:r>
          </a:p>
          <a:p>
            <a:r>
              <a:rPr lang="nl-NL" baseline="0" dirty="0" smtClean="0"/>
              <a:t>Het labelsysteem geeft een eerste indruk op buurtniveau, een volgende stap is inzoomen op straatniveau, de problemen zijn vaak niet evenredig verspreid over een buurt. </a:t>
            </a:r>
          </a:p>
          <a:p>
            <a:r>
              <a:rPr lang="nl-NL" baseline="0" dirty="0" smtClean="0"/>
              <a:t>Het draagt bij aan de gewaarwording bij bestuurders</a:t>
            </a:r>
            <a:endParaRPr lang="nl-NL" dirty="0"/>
          </a:p>
        </p:txBody>
      </p:sp>
      <p:sp>
        <p:nvSpPr>
          <p:cNvPr id="4" name="Tijdelijke aanduiding voor dianummer 3"/>
          <p:cNvSpPr>
            <a:spLocks noGrp="1"/>
          </p:cNvSpPr>
          <p:nvPr>
            <p:ph type="sldNum" sz="quarter" idx="10"/>
          </p:nvPr>
        </p:nvSpPr>
        <p:spPr/>
        <p:txBody>
          <a:bodyPr/>
          <a:lstStyle/>
          <a:p>
            <a:fld id="{D3D42E32-53B3-404D-8253-393643F3A5E8}" type="slidenum">
              <a:rPr lang="nl-NL" smtClean="0"/>
              <a:t>13</a:t>
            </a:fld>
            <a:endParaRPr lang="nl-NL"/>
          </a:p>
        </p:txBody>
      </p:sp>
    </p:spTree>
    <p:extLst>
      <p:ext uri="{BB962C8B-B14F-4D97-AF65-F5344CB8AC3E}">
        <p14:creationId xmlns:p14="http://schemas.microsoft.com/office/powerpoint/2010/main" val="21654450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solidFill>
          <a:schemeClr val="bg1"/>
        </a:solidFill>
        <a:effectLst/>
      </p:bgPr>
    </p:bg>
    <p:spTree>
      <p:nvGrpSpPr>
        <p:cNvPr id="1" name=""/>
        <p:cNvGrpSpPr/>
        <p:nvPr/>
      </p:nvGrpSpPr>
      <p:grpSpPr>
        <a:xfrm>
          <a:off x="0" y="0"/>
          <a:ext cx="0" cy="0"/>
          <a:chOff x="0" y="0"/>
          <a:chExt cx="0" cy="0"/>
        </a:xfrm>
      </p:grpSpPr>
      <p:pic>
        <p:nvPicPr>
          <p:cNvPr id="7" name="Afbeelding 6" descr="LogoTitelpagina.png"/>
          <p:cNvPicPr>
            <a:picLocks noChangeAspect="1"/>
          </p:cNvPicPr>
          <p:nvPr userDrawn="1"/>
        </p:nvPicPr>
        <p:blipFill>
          <a:blip r:embed="rId2" cstate="print"/>
          <a:stretch>
            <a:fillRect/>
          </a:stretch>
        </p:blipFill>
        <p:spPr>
          <a:xfrm>
            <a:off x="3207742" y="0"/>
            <a:ext cx="2728516" cy="1714597"/>
          </a:xfrm>
          <a:prstGeom prst="rect">
            <a:avLst/>
          </a:prstGeom>
        </p:spPr>
      </p:pic>
      <p:sp>
        <p:nvSpPr>
          <p:cNvPr id="8" name="Afgeronde rechthoek 7"/>
          <p:cNvSpPr/>
          <p:nvPr userDrawn="1"/>
        </p:nvSpPr>
        <p:spPr>
          <a:xfrm>
            <a:off x="-756592" y="3356992"/>
            <a:ext cx="8604448" cy="1728192"/>
          </a:xfrm>
          <a:prstGeom prst="roundRect">
            <a:avLst>
              <a:gd name="adj" fmla="val 10886"/>
            </a:avLst>
          </a:prstGeom>
          <a:solidFill>
            <a:srgbClr val="00B5CB">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ctrTitle"/>
          </p:nvPr>
        </p:nvSpPr>
        <p:spPr>
          <a:xfrm>
            <a:off x="323528" y="3717032"/>
            <a:ext cx="7272808" cy="675506"/>
          </a:xfrm>
        </p:spPr>
        <p:txBody>
          <a:bodyPr/>
          <a:lstStyle>
            <a:lvl1pPr algn="l">
              <a:defRPr>
                <a:solidFill>
                  <a:schemeClr val="bg1"/>
                </a:solidFill>
              </a:defRPr>
            </a:lvl1pPr>
          </a:lstStyle>
          <a:p>
            <a:r>
              <a:rPr lang="nl-NL" smtClean="0"/>
              <a:t>Klik om de stijl te bewerken</a:t>
            </a:r>
            <a:endParaRPr lang="nl-NL" dirty="0"/>
          </a:p>
        </p:txBody>
      </p:sp>
      <p:sp>
        <p:nvSpPr>
          <p:cNvPr id="3" name="Ondertitel 2"/>
          <p:cNvSpPr>
            <a:spLocks noGrp="1"/>
          </p:cNvSpPr>
          <p:nvPr>
            <p:ph type="subTitle" idx="1"/>
          </p:nvPr>
        </p:nvSpPr>
        <p:spPr>
          <a:xfrm>
            <a:off x="323528" y="4392538"/>
            <a:ext cx="7272808" cy="360040"/>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NL"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51FE3D6B-D9FE-4B62-AD2F-C185F992EF1E}" type="datetimeFigureOut">
              <a:rPr lang="nl-NL" smtClean="0"/>
              <a:pPr/>
              <a:t>26-2-2019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F24E7C3-6DA2-457D-8441-6EBF084408F6}" type="slidenum">
              <a:rPr lang="nl-NL" smtClean="0"/>
              <a:pPr/>
              <a:t>‹nr.›</a:t>
            </a:fld>
            <a:endParaRPr lang="nl-NL"/>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51FE3D6B-D9FE-4B62-AD2F-C185F992EF1E}" type="datetimeFigureOut">
              <a:rPr lang="nl-NL" smtClean="0"/>
              <a:pPr/>
              <a:t>26-2-2019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F24E7C3-6DA2-457D-8441-6EBF084408F6}" type="slidenum">
              <a:rPr lang="nl-NL" smtClean="0"/>
              <a:pPr/>
              <a:t>‹nr.›</a:t>
            </a:fld>
            <a:endParaRPr lang="nl-NL"/>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419056" cy="1143000"/>
          </a:xfrm>
        </p:spPr>
        <p:txBody>
          <a:bodyPr/>
          <a:lstStyle/>
          <a:p>
            <a:r>
              <a:rPr lang="nl-NL" smtClean="0"/>
              <a:t>Klik om de stijl te bewerken</a:t>
            </a:r>
            <a:endParaRPr lang="nl-NL" dirty="0"/>
          </a:p>
        </p:txBody>
      </p:sp>
      <p:sp>
        <p:nvSpPr>
          <p:cNvPr id="3" name="Tijdelijke aanduiding voor inhoud 2"/>
          <p:cNvSpPr>
            <a:spLocks noGrp="1"/>
          </p:cNvSpPr>
          <p:nvPr>
            <p:ph idx="1"/>
          </p:nvPr>
        </p:nvSpPr>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4" name="Tijdelijke aanduiding voor datum 3"/>
          <p:cNvSpPr>
            <a:spLocks noGrp="1"/>
          </p:cNvSpPr>
          <p:nvPr>
            <p:ph type="dt" sz="half" idx="10"/>
          </p:nvPr>
        </p:nvSpPr>
        <p:spPr/>
        <p:txBody>
          <a:bodyPr/>
          <a:lstStyle/>
          <a:p>
            <a:fld id="{51FE3D6B-D9FE-4B62-AD2F-C185F992EF1E}" type="datetimeFigureOut">
              <a:rPr lang="nl-NL" smtClean="0"/>
              <a:pPr/>
              <a:t>26-2-2019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F24E7C3-6DA2-457D-8441-6EBF084408F6}" type="slidenum">
              <a:rPr lang="nl-NL" smtClean="0"/>
              <a:pPr/>
              <a:t>‹nr.›</a:t>
            </a:fld>
            <a:endParaRPr lang="nl-NL"/>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Tekststijl van het model bewerken</a:t>
            </a:r>
          </a:p>
        </p:txBody>
      </p:sp>
      <p:sp>
        <p:nvSpPr>
          <p:cNvPr id="4" name="Tijdelijke aanduiding voor datum 3"/>
          <p:cNvSpPr>
            <a:spLocks noGrp="1"/>
          </p:cNvSpPr>
          <p:nvPr>
            <p:ph type="dt" sz="half" idx="10"/>
          </p:nvPr>
        </p:nvSpPr>
        <p:spPr/>
        <p:txBody>
          <a:bodyPr/>
          <a:lstStyle/>
          <a:p>
            <a:fld id="{51FE3D6B-D9FE-4B62-AD2F-C185F992EF1E}" type="datetimeFigureOut">
              <a:rPr lang="nl-NL" smtClean="0"/>
              <a:pPr/>
              <a:t>26-2-2019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F24E7C3-6DA2-457D-8441-6EBF084408F6}" type="slidenum">
              <a:rPr lang="nl-NL" smtClean="0"/>
              <a:pPr/>
              <a:t>‹nr.›</a:t>
            </a:fld>
            <a:endParaRPr lang="nl-NL"/>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457200" y="1600201"/>
            <a:ext cx="4038600" cy="4421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1"/>
            <a:ext cx="4038600" cy="4421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51FE3D6B-D9FE-4B62-AD2F-C185F992EF1E}" type="datetimeFigureOut">
              <a:rPr lang="nl-NL" smtClean="0"/>
              <a:pPr/>
              <a:t>26-2-2019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F24E7C3-6DA2-457D-8441-6EBF084408F6}" type="slidenum">
              <a:rPr lang="nl-NL" smtClean="0"/>
              <a:pPr/>
              <a:t>‹nr.›</a:t>
            </a:fld>
            <a:endParaRPr lang="nl-NL"/>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Tekststijl van het model bewerken</a:t>
            </a:r>
          </a:p>
        </p:txBody>
      </p:sp>
      <p:sp>
        <p:nvSpPr>
          <p:cNvPr id="4" name="Tijdelijke aanduiding voor inhoud 3"/>
          <p:cNvSpPr>
            <a:spLocks noGrp="1"/>
          </p:cNvSpPr>
          <p:nvPr>
            <p:ph sz="half" idx="2"/>
          </p:nvPr>
        </p:nvSpPr>
        <p:spPr>
          <a:xfrm>
            <a:off x="457200" y="2174875"/>
            <a:ext cx="4040188" cy="384641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Tekststijl van het model bewerken</a:t>
            </a:r>
          </a:p>
        </p:txBody>
      </p:sp>
      <p:sp>
        <p:nvSpPr>
          <p:cNvPr id="6" name="Tijdelijke aanduiding voor inhoud 5"/>
          <p:cNvSpPr>
            <a:spLocks noGrp="1"/>
          </p:cNvSpPr>
          <p:nvPr>
            <p:ph sz="quarter" idx="4"/>
          </p:nvPr>
        </p:nvSpPr>
        <p:spPr>
          <a:xfrm>
            <a:off x="4645025" y="2174875"/>
            <a:ext cx="4041775" cy="384641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51FE3D6B-D9FE-4B62-AD2F-C185F992EF1E}" type="datetimeFigureOut">
              <a:rPr lang="nl-NL" smtClean="0"/>
              <a:pPr/>
              <a:t>26-2-2019</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DF24E7C3-6DA2-457D-8441-6EBF084408F6}" type="slidenum">
              <a:rPr lang="nl-NL" smtClean="0"/>
              <a:pPr/>
              <a:t>‹nr.›</a:t>
            </a:fld>
            <a:endParaRPr lang="nl-NL"/>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pic>
        <p:nvPicPr>
          <p:cNvPr id="6" name="Afbeelding 5" descr="LogoFooter.png"/>
          <p:cNvPicPr>
            <a:picLocks noChangeAspect="1"/>
          </p:cNvPicPr>
          <p:nvPr userDrawn="1"/>
        </p:nvPicPr>
        <p:blipFill>
          <a:blip r:embed="rId2" cstate="print"/>
          <a:srcRect b="9326"/>
          <a:stretch>
            <a:fillRect/>
          </a:stretch>
        </p:blipFill>
        <p:spPr>
          <a:xfrm>
            <a:off x="7740352" y="6041247"/>
            <a:ext cx="1228725" cy="700121"/>
          </a:xfrm>
          <a:prstGeom prst="rect">
            <a:avLst/>
          </a:prstGeom>
        </p:spPr>
      </p:pic>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fld id="{51FE3D6B-D9FE-4B62-AD2F-C185F992EF1E}" type="datetimeFigureOut">
              <a:rPr lang="nl-NL" smtClean="0"/>
              <a:pPr/>
              <a:t>26-2-2019</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DF24E7C3-6DA2-457D-8441-6EBF084408F6}" type="slidenum">
              <a:rPr lang="nl-NL" smtClean="0"/>
              <a:pPr/>
              <a:t>‹nr.›</a:t>
            </a:fld>
            <a:endParaRPr lang="nl-NL"/>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pic>
        <p:nvPicPr>
          <p:cNvPr id="5" name="Afbeelding 4" descr="LogoFooter.png"/>
          <p:cNvPicPr>
            <a:picLocks noChangeAspect="1"/>
          </p:cNvPicPr>
          <p:nvPr userDrawn="1"/>
        </p:nvPicPr>
        <p:blipFill>
          <a:blip r:embed="rId2" cstate="print"/>
          <a:srcRect b="9326"/>
          <a:stretch>
            <a:fillRect/>
          </a:stretch>
        </p:blipFill>
        <p:spPr>
          <a:xfrm>
            <a:off x="7740352" y="6041247"/>
            <a:ext cx="1228725" cy="700121"/>
          </a:xfrm>
          <a:prstGeom prst="rect">
            <a:avLst/>
          </a:prstGeom>
        </p:spPr>
      </p:pic>
      <p:sp>
        <p:nvSpPr>
          <p:cNvPr id="2" name="Tijdelijke aanduiding voor datum 1"/>
          <p:cNvSpPr>
            <a:spLocks noGrp="1"/>
          </p:cNvSpPr>
          <p:nvPr>
            <p:ph type="dt" sz="half" idx="10"/>
          </p:nvPr>
        </p:nvSpPr>
        <p:spPr/>
        <p:txBody>
          <a:bodyPr/>
          <a:lstStyle/>
          <a:p>
            <a:fld id="{51FE3D6B-D9FE-4B62-AD2F-C185F992EF1E}" type="datetimeFigureOut">
              <a:rPr lang="nl-NL" smtClean="0"/>
              <a:pPr/>
              <a:t>26-2-2019</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DF24E7C3-6DA2-457D-8441-6EBF084408F6}" type="slidenum">
              <a:rPr lang="nl-NL" smtClean="0"/>
              <a:pPr/>
              <a:t>‹nr.›</a:t>
            </a:fld>
            <a:endParaRPr lang="nl-NL"/>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pic>
        <p:nvPicPr>
          <p:cNvPr id="8" name="Afbeelding 7" descr="LogoFooter.png"/>
          <p:cNvPicPr>
            <a:picLocks noChangeAspect="1"/>
          </p:cNvPicPr>
          <p:nvPr userDrawn="1"/>
        </p:nvPicPr>
        <p:blipFill>
          <a:blip r:embed="rId2" cstate="print"/>
          <a:srcRect b="9326"/>
          <a:stretch>
            <a:fillRect/>
          </a:stretch>
        </p:blipFill>
        <p:spPr>
          <a:xfrm>
            <a:off x="7740352" y="6041247"/>
            <a:ext cx="1228725" cy="700121"/>
          </a:xfrm>
          <a:prstGeom prst="rect">
            <a:avLst/>
          </a:prstGeom>
        </p:spPr>
      </p:pic>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73051"/>
            <a:ext cx="5111750" cy="574823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1"/>
            <a:ext cx="3008313" cy="45861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Tekststijl van het model bewerken</a:t>
            </a:r>
          </a:p>
        </p:txBody>
      </p:sp>
      <p:sp>
        <p:nvSpPr>
          <p:cNvPr id="5" name="Tijdelijke aanduiding voor datum 4"/>
          <p:cNvSpPr>
            <a:spLocks noGrp="1"/>
          </p:cNvSpPr>
          <p:nvPr>
            <p:ph type="dt" sz="half" idx="10"/>
          </p:nvPr>
        </p:nvSpPr>
        <p:spPr/>
        <p:txBody>
          <a:bodyPr/>
          <a:lstStyle/>
          <a:p>
            <a:fld id="{51FE3D6B-D9FE-4B62-AD2F-C185F992EF1E}" type="datetimeFigureOut">
              <a:rPr lang="nl-NL" smtClean="0"/>
              <a:pPr/>
              <a:t>26-2-2019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F24E7C3-6DA2-457D-8441-6EBF084408F6}" type="slidenum">
              <a:rPr lang="nl-NL" smtClean="0"/>
              <a:pPr/>
              <a:t>‹nr.›</a:t>
            </a:fld>
            <a:endParaRPr lang="nl-NL"/>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Tekststijl van het model bewerken</a:t>
            </a:r>
          </a:p>
        </p:txBody>
      </p:sp>
      <p:sp>
        <p:nvSpPr>
          <p:cNvPr id="5" name="Tijdelijke aanduiding voor datum 4"/>
          <p:cNvSpPr>
            <a:spLocks noGrp="1"/>
          </p:cNvSpPr>
          <p:nvPr>
            <p:ph type="dt" sz="half" idx="10"/>
          </p:nvPr>
        </p:nvSpPr>
        <p:spPr/>
        <p:txBody>
          <a:bodyPr/>
          <a:lstStyle/>
          <a:p>
            <a:fld id="{51FE3D6B-D9FE-4B62-AD2F-C185F992EF1E}" type="datetimeFigureOut">
              <a:rPr lang="nl-NL" smtClean="0"/>
              <a:pPr/>
              <a:t>26-2-2019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F24E7C3-6DA2-457D-8441-6EBF084408F6}" type="slidenum">
              <a:rPr lang="nl-NL" smtClean="0"/>
              <a:pPr/>
              <a:t>‹nr.›</a:t>
            </a:fld>
            <a:endParaRPr lang="nl-NL"/>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Afbeelding 6" descr="background.jpg"/>
          <p:cNvPicPr>
            <a:picLocks noChangeAspect="1"/>
          </p:cNvPicPr>
          <p:nvPr/>
        </p:nvPicPr>
        <p:blipFill>
          <a:blip r:embed="rId13" cstate="print"/>
          <a:srcRect t="98299"/>
          <a:stretch>
            <a:fillRect/>
          </a:stretch>
        </p:blipFill>
        <p:spPr>
          <a:xfrm>
            <a:off x="0" y="6741368"/>
            <a:ext cx="9144000" cy="116632"/>
          </a:xfrm>
          <a:prstGeom prst="rect">
            <a:avLst/>
          </a:prstGeom>
        </p:spPr>
      </p:pic>
      <p:sp>
        <p:nvSpPr>
          <p:cNvPr id="11" name="Afgeronde rechthoek 10"/>
          <p:cNvSpPr/>
          <p:nvPr/>
        </p:nvSpPr>
        <p:spPr>
          <a:xfrm>
            <a:off x="-540568" y="260648"/>
            <a:ext cx="8136904" cy="1224136"/>
          </a:xfrm>
          <a:prstGeom prst="roundRect">
            <a:avLst>
              <a:gd name="adj" fmla="val 10886"/>
            </a:avLst>
          </a:prstGeom>
          <a:solidFill>
            <a:srgbClr val="00B5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9" descr="LogoFooter.png"/>
          <p:cNvPicPr>
            <a:picLocks noChangeAspect="1"/>
          </p:cNvPicPr>
          <p:nvPr/>
        </p:nvPicPr>
        <p:blipFill>
          <a:blip r:embed="rId14" cstate="print"/>
          <a:srcRect b="9326"/>
          <a:stretch>
            <a:fillRect/>
          </a:stretch>
        </p:blipFill>
        <p:spPr>
          <a:xfrm>
            <a:off x="7740352" y="6041247"/>
            <a:ext cx="1228725" cy="700121"/>
          </a:xfrm>
          <a:prstGeom prst="rect">
            <a:avLst/>
          </a:prstGeom>
        </p:spPr>
      </p:pic>
      <p:sp>
        <p:nvSpPr>
          <p:cNvPr id="2" name="Tijdelijke aanduiding voor titel 1"/>
          <p:cNvSpPr>
            <a:spLocks noGrp="1"/>
          </p:cNvSpPr>
          <p:nvPr>
            <p:ph type="title"/>
          </p:nvPr>
        </p:nvSpPr>
        <p:spPr>
          <a:xfrm>
            <a:off x="457200" y="301216"/>
            <a:ext cx="6995120" cy="1143000"/>
          </a:xfrm>
          <a:prstGeom prst="rect">
            <a:avLst/>
          </a:prstGeom>
        </p:spPr>
        <p:txBody>
          <a:bodyPr vert="horz" lIns="91440" tIns="45720" rIns="91440" bIns="45720" rtlCol="0" anchor="ctr">
            <a:normAutofit/>
          </a:bodyPr>
          <a:lstStyle/>
          <a:p>
            <a:r>
              <a:rPr lang="nl-NL" dirty="0" smtClean="0"/>
              <a:t>Klik om de stijl te bewerken</a:t>
            </a:r>
            <a:endParaRPr lang="nl-NL" dirty="0"/>
          </a:p>
        </p:txBody>
      </p:sp>
      <p:sp>
        <p:nvSpPr>
          <p:cNvPr id="3" name="Tijdelijke aanduiding voor tekst 2"/>
          <p:cNvSpPr>
            <a:spLocks noGrp="1"/>
          </p:cNvSpPr>
          <p:nvPr>
            <p:ph type="body" idx="1"/>
          </p:nvPr>
        </p:nvSpPr>
        <p:spPr>
          <a:xfrm>
            <a:off x="457200" y="1600201"/>
            <a:ext cx="8229600" cy="4421088"/>
          </a:xfrm>
          <a:prstGeom prst="rect">
            <a:avLst/>
          </a:prstGeom>
        </p:spPr>
        <p:txBody>
          <a:bodyPr vert="horz" lIns="91440" tIns="45720" rIns="91440" bIns="45720" rtlCol="0">
            <a:normAutofit/>
          </a:body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NL" dirty="0"/>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dirty="0"/>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24E7C3-6DA2-457D-8441-6EBF084408F6}" type="slidenum">
              <a:rPr lang="nl-NL" smtClean="0"/>
              <a:pPr/>
              <a:t>‹nr.›</a:t>
            </a:fld>
            <a:endParaRPr lang="nl-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iming>
    <p:tnLst>
      <p:par>
        <p:cTn id="1" dur="indefinite" restart="never" nodeType="tmRoot"/>
      </p:par>
    </p:tnLst>
  </p:timing>
  <p:txStyles>
    <p:titleStyle>
      <a:lvl1pPr algn="l" defTabSz="914400" rtl="0" eaLnBrk="1" latinLnBrk="0" hangingPunct="1">
        <a:spcBef>
          <a:spcPct val="0"/>
        </a:spcBef>
        <a:buNone/>
        <a:defRPr sz="3200" b="1" kern="1200">
          <a:solidFill>
            <a:schemeClr val="bg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Clr>
          <a:srgbClr val="00B5CB"/>
        </a:buClr>
        <a:buFont typeface="Arial" pitchFamily="34" charset="0"/>
        <a:buChar char="•"/>
        <a:defRPr sz="2400" kern="1200">
          <a:solidFill>
            <a:srgbClr val="5F6062"/>
          </a:solidFill>
          <a:latin typeface="+mn-lt"/>
          <a:ea typeface="+mn-ea"/>
          <a:cs typeface="+mn-cs"/>
        </a:defRPr>
      </a:lvl1pPr>
      <a:lvl2pPr marL="742950" indent="-285750" algn="l" defTabSz="914400" rtl="0" eaLnBrk="1" latinLnBrk="0" hangingPunct="1">
        <a:spcBef>
          <a:spcPct val="20000"/>
        </a:spcBef>
        <a:buClr>
          <a:srgbClr val="00B5CB"/>
        </a:buClr>
        <a:buFont typeface="Arial" pitchFamily="34" charset="0"/>
        <a:buChar char="–"/>
        <a:defRPr sz="2000" kern="1200">
          <a:solidFill>
            <a:srgbClr val="5F6062"/>
          </a:solidFill>
          <a:latin typeface="+mn-lt"/>
          <a:ea typeface="+mn-ea"/>
          <a:cs typeface="+mn-cs"/>
        </a:defRPr>
      </a:lvl2pPr>
      <a:lvl3pPr marL="1143000" indent="-228600" algn="l" defTabSz="914400" rtl="0" eaLnBrk="1" latinLnBrk="0" hangingPunct="1">
        <a:spcBef>
          <a:spcPct val="20000"/>
        </a:spcBef>
        <a:buClr>
          <a:srgbClr val="00B5CB"/>
        </a:buClr>
        <a:buFont typeface="Arial" pitchFamily="34" charset="0"/>
        <a:buChar char="•"/>
        <a:defRPr sz="1800" kern="1200">
          <a:solidFill>
            <a:srgbClr val="5F6062"/>
          </a:solidFill>
          <a:latin typeface="+mn-lt"/>
          <a:ea typeface="+mn-ea"/>
          <a:cs typeface="+mn-cs"/>
        </a:defRPr>
      </a:lvl3pPr>
      <a:lvl4pPr marL="1600200" indent="-228600" algn="l" defTabSz="914400" rtl="0" eaLnBrk="1" latinLnBrk="0" hangingPunct="1">
        <a:spcBef>
          <a:spcPct val="20000"/>
        </a:spcBef>
        <a:buClr>
          <a:srgbClr val="00B5CB"/>
        </a:buClr>
        <a:buFont typeface="Arial" pitchFamily="34" charset="0"/>
        <a:buChar char="–"/>
        <a:defRPr sz="1600" kern="1200">
          <a:solidFill>
            <a:srgbClr val="5F6062"/>
          </a:solidFill>
          <a:latin typeface="+mn-lt"/>
          <a:ea typeface="+mn-ea"/>
          <a:cs typeface="+mn-cs"/>
        </a:defRPr>
      </a:lvl4pPr>
      <a:lvl5pPr marL="2057400" indent="-228600" algn="l" defTabSz="914400" rtl="0" eaLnBrk="1" latinLnBrk="0" hangingPunct="1">
        <a:spcBef>
          <a:spcPct val="20000"/>
        </a:spcBef>
        <a:buClr>
          <a:srgbClr val="00B5CB"/>
        </a:buClr>
        <a:buFont typeface="Arial" pitchFamily="34" charset="0"/>
        <a:buChar char="»"/>
        <a:defRPr sz="1400" kern="1200">
          <a:solidFill>
            <a:srgbClr val="5F606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file:///C:\Users\Gva\Desktop\Klimaattoets_NB_20180927.xlsx"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a:xfrm>
            <a:off x="313865" y="3429000"/>
            <a:ext cx="8424936" cy="1035546"/>
          </a:xfrm>
        </p:spPr>
        <p:txBody>
          <a:bodyPr>
            <a:normAutofit/>
          </a:bodyPr>
          <a:lstStyle/>
          <a:p>
            <a:r>
              <a:rPr lang="nl-NL" sz="2800" dirty="0" smtClean="0"/>
              <a:t>Masterclass klimaatbestendigheid getoetst, </a:t>
            </a:r>
            <a:br>
              <a:rPr lang="nl-NL" sz="2800" dirty="0" smtClean="0"/>
            </a:br>
            <a:r>
              <a:rPr lang="nl-NL" sz="2800" dirty="0" smtClean="0"/>
              <a:t>Waterschap de Dommel </a:t>
            </a:r>
            <a:endParaRPr lang="nl-NL" sz="2800" dirty="0"/>
          </a:p>
        </p:txBody>
      </p:sp>
      <p:sp>
        <p:nvSpPr>
          <p:cNvPr id="5" name="Ondertitel 4"/>
          <p:cNvSpPr>
            <a:spLocks noGrp="1"/>
          </p:cNvSpPr>
          <p:nvPr>
            <p:ph type="subTitle" idx="1"/>
          </p:nvPr>
        </p:nvSpPr>
        <p:spPr>
          <a:xfrm>
            <a:off x="318620" y="4581128"/>
            <a:ext cx="7282471" cy="476622"/>
          </a:xfrm>
        </p:spPr>
        <p:txBody>
          <a:bodyPr>
            <a:normAutofit/>
          </a:bodyPr>
          <a:lstStyle/>
          <a:p>
            <a:r>
              <a:rPr lang="nl-NL" sz="2000" i="1" dirty="0" smtClean="0"/>
              <a:t>Anna Arts, HAS Hogeschool, 01-11-2018</a:t>
            </a:r>
            <a:endParaRPr lang="nl-NL" sz="2000" i="1" dirty="0"/>
          </a:p>
        </p:txBody>
      </p:sp>
      <p:pic>
        <p:nvPicPr>
          <p:cNvPr id="6" name="Tijdelijke aanduiding voor inhoud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2160" y="476672"/>
            <a:ext cx="3085196" cy="1152128"/>
          </a:xfrm>
          <a:prstGeom prst="rect">
            <a:avLst/>
          </a:prstGeom>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779096" cy="1143000"/>
          </a:xfrm>
        </p:spPr>
        <p:txBody>
          <a:bodyPr>
            <a:normAutofit fontScale="90000"/>
          </a:bodyPr>
          <a:lstStyle/>
          <a:p>
            <a:r>
              <a:rPr lang="nl-NL" sz="2800" dirty="0" smtClean="0"/>
              <a:t>Afstudeerproject 1: </a:t>
            </a:r>
            <a:br>
              <a:rPr lang="nl-NL" sz="2800" dirty="0" smtClean="0"/>
            </a:br>
            <a:r>
              <a:rPr lang="nl-NL" sz="2800" dirty="0" smtClean="0"/>
              <a:t>klimaatbestendige straat van de toekomst</a:t>
            </a:r>
            <a:endParaRPr lang="nl-NL" sz="2400" dirty="0"/>
          </a:p>
        </p:txBody>
      </p:sp>
      <p:sp>
        <p:nvSpPr>
          <p:cNvPr id="7" name="Tijdelijke aanduiding voor inhoud 6"/>
          <p:cNvSpPr>
            <a:spLocks noGrp="1"/>
          </p:cNvSpPr>
          <p:nvPr>
            <p:ph idx="1"/>
          </p:nvPr>
        </p:nvSpPr>
        <p:spPr/>
        <p:txBody>
          <a:bodyPr/>
          <a:lstStyle/>
          <a:p>
            <a:r>
              <a:rPr lang="nl-NL" dirty="0" smtClean="0"/>
              <a:t>Ontwerp Stationsweg</a:t>
            </a:r>
          </a:p>
          <a:p>
            <a:endParaRPr lang="nl-NL" dirty="0" smtClean="0"/>
          </a:p>
          <a:p>
            <a:endParaRPr lang="nl-NL" dirty="0"/>
          </a:p>
        </p:txBody>
      </p:sp>
      <p:pic>
        <p:nvPicPr>
          <p:cNvPr id="4" name="Afbeelding 3"/>
          <p:cNvPicPr>
            <a:picLocks noChangeAspect="1"/>
          </p:cNvPicPr>
          <p:nvPr/>
        </p:nvPicPr>
        <p:blipFill rotWithShape="1">
          <a:blip r:embed="rId3"/>
          <a:srcRect l="11813" t="29329" r="35057" b="18500"/>
          <a:stretch/>
        </p:blipFill>
        <p:spPr>
          <a:xfrm>
            <a:off x="985185" y="2060848"/>
            <a:ext cx="7173629" cy="3960441"/>
          </a:xfrm>
          <a:prstGeom prst="rect">
            <a:avLst/>
          </a:prstGeom>
        </p:spPr>
      </p:pic>
    </p:spTree>
    <p:extLst>
      <p:ext uri="{BB962C8B-B14F-4D97-AF65-F5344CB8AC3E}">
        <p14:creationId xmlns:p14="http://schemas.microsoft.com/office/powerpoint/2010/main" val="2485862729"/>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779096" cy="1143000"/>
          </a:xfrm>
        </p:spPr>
        <p:txBody>
          <a:bodyPr>
            <a:normAutofit fontScale="90000"/>
          </a:bodyPr>
          <a:lstStyle/>
          <a:p>
            <a:r>
              <a:rPr lang="nl-NL" sz="2800" dirty="0" smtClean="0"/>
              <a:t>Afstudeerproject 1: </a:t>
            </a:r>
            <a:br>
              <a:rPr lang="nl-NL" sz="2800" dirty="0" smtClean="0"/>
            </a:br>
            <a:r>
              <a:rPr lang="nl-NL" sz="2800" dirty="0" smtClean="0"/>
              <a:t>klimaatbestendige straat van de toekomst</a:t>
            </a:r>
            <a:endParaRPr lang="nl-NL" sz="2400" dirty="0"/>
          </a:p>
        </p:txBody>
      </p:sp>
      <p:sp>
        <p:nvSpPr>
          <p:cNvPr id="7" name="Tijdelijke aanduiding voor inhoud 6"/>
          <p:cNvSpPr>
            <a:spLocks noGrp="1"/>
          </p:cNvSpPr>
          <p:nvPr>
            <p:ph idx="1"/>
          </p:nvPr>
        </p:nvSpPr>
        <p:spPr/>
        <p:txBody>
          <a:bodyPr/>
          <a:lstStyle/>
          <a:p>
            <a:r>
              <a:rPr lang="nl-NL" dirty="0" smtClean="0"/>
              <a:t>Twee ontwerpen voor 2050 o.b.v. belangrijkste trends</a:t>
            </a:r>
          </a:p>
          <a:p>
            <a:endParaRPr lang="nl-NL" dirty="0" smtClean="0"/>
          </a:p>
          <a:p>
            <a:endParaRPr lang="nl-NL" dirty="0"/>
          </a:p>
        </p:txBody>
      </p:sp>
      <p:pic>
        <p:nvPicPr>
          <p:cNvPr id="6" name="Picture 3" descr="axonometrie de dynamische straat photoshop.png"/>
          <p:cNvPicPr>
            <a:picLocks noChangeAspect="1"/>
          </p:cNvPicPr>
          <p:nvPr/>
        </p:nvPicPr>
        <p:blipFill rotWithShape="1">
          <a:blip r:embed="rId3" cstate="print">
            <a:extLst>
              <a:ext uri="{28A0092B-C50C-407E-A947-70E740481C1C}">
                <a14:useLocalDpi xmlns:a14="http://schemas.microsoft.com/office/drawing/2010/main" val="0"/>
              </a:ext>
            </a:extLst>
          </a:blip>
          <a:srcRect l="10238" t="13130" r="-2568" b="23092"/>
          <a:stretch/>
        </p:blipFill>
        <p:spPr>
          <a:xfrm>
            <a:off x="336728" y="2244905"/>
            <a:ext cx="4278994" cy="3600400"/>
          </a:xfrm>
          <a:prstGeom prst="rect">
            <a:avLst/>
          </a:prstGeom>
        </p:spPr>
      </p:pic>
      <p:pic>
        <p:nvPicPr>
          <p:cNvPr id="8" name="Picture 3" descr="axonometrie de groene straat photoshop.png"/>
          <p:cNvPicPr>
            <a:picLocks noChangeAspect="1"/>
          </p:cNvPicPr>
          <p:nvPr/>
        </p:nvPicPr>
        <p:blipFill rotWithShape="1">
          <a:blip r:embed="rId4" cstate="print">
            <a:extLst>
              <a:ext uri="{28A0092B-C50C-407E-A947-70E740481C1C}">
                <a14:useLocalDpi xmlns:a14="http://schemas.microsoft.com/office/drawing/2010/main" val="0"/>
              </a:ext>
            </a:extLst>
          </a:blip>
          <a:srcRect t="18373" r="-705" b="16271"/>
          <a:stretch/>
        </p:blipFill>
        <p:spPr>
          <a:xfrm>
            <a:off x="4524517" y="2354761"/>
            <a:ext cx="3891465" cy="3490543"/>
          </a:xfrm>
          <a:prstGeom prst="rect">
            <a:avLst/>
          </a:prstGeom>
        </p:spPr>
      </p:pic>
      <p:sp>
        <p:nvSpPr>
          <p:cNvPr id="5" name="Tekstvak 4"/>
          <p:cNvSpPr txBox="1"/>
          <p:nvPr/>
        </p:nvSpPr>
        <p:spPr>
          <a:xfrm>
            <a:off x="1360101" y="5884330"/>
            <a:ext cx="2232248" cy="369332"/>
          </a:xfrm>
          <a:prstGeom prst="rect">
            <a:avLst/>
          </a:prstGeom>
          <a:noFill/>
        </p:spPr>
        <p:txBody>
          <a:bodyPr wrap="square" rtlCol="0">
            <a:spAutoFit/>
          </a:bodyPr>
          <a:lstStyle/>
          <a:p>
            <a:r>
              <a:rPr lang="nl-NL" dirty="0" smtClean="0"/>
              <a:t>De dynamische straat</a:t>
            </a:r>
            <a:endParaRPr lang="nl-NL" dirty="0"/>
          </a:p>
        </p:txBody>
      </p:sp>
      <p:sp>
        <p:nvSpPr>
          <p:cNvPr id="9" name="Tekstvak 8"/>
          <p:cNvSpPr txBox="1"/>
          <p:nvPr/>
        </p:nvSpPr>
        <p:spPr>
          <a:xfrm>
            <a:off x="5354125" y="5859445"/>
            <a:ext cx="2232248" cy="369332"/>
          </a:xfrm>
          <a:prstGeom prst="rect">
            <a:avLst/>
          </a:prstGeom>
          <a:noFill/>
        </p:spPr>
        <p:txBody>
          <a:bodyPr wrap="square" rtlCol="0">
            <a:spAutoFit/>
          </a:bodyPr>
          <a:lstStyle/>
          <a:p>
            <a:r>
              <a:rPr lang="nl-NL" dirty="0" smtClean="0"/>
              <a:t>De groene straat</a:t>
            </a:r>
            <a:endParaRPr lang="nl-NL" dirty="0"/>
          </a:p>
        </p:txBody>
      </p:sp>
    </p:spTree>
    <p:extLst>
      <p:ext uri="{BB962C8B-B14F-4D97-AF65-F5344CB8AC3E}">
        <p14:creationId xmlns:p14="http://schemas.microsoft.com/office/powerpoint/2010/main" val="11059612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7536730" cy="1143000"/>
          </a:xfrm>
        </p:spPr>
        <p:txBody>
          <a:bodyPr>
            <a:noAutofit/>
          </a:bodyPr>
          <a:lstStyle/>
          <a:p>
            <a:r>
              <a:rPr lang="nl-NL" sz="2500" dirty="0" smtClean="0"/>
              <a:t>Afstudeerproject 1: </a:t>
            </a:r>
            <a:br>
              <a:rPr lang="nl-NL" sz="2500" dirty="0" smtClean="0"/>
            </a:br>
            <a:r>
              <a:rPr lang="nl-NL" sz="2500" dirty="0" smtClean="0"/>
              <a:t>klimaatbestendige straat van de toekomst</a:t>
            </a:r>
            <a:endParaRPr lang="nl-NL" sz="2500" dirty="0"/>
          </a:p>
        </p:txBody>
      </p:sp>
      <p:sp>
        <p:nvSpPr>
          <p:cNvPr id="7" name="Tijdelijke aanduiding voor inhoud 6"/>
          <p:cNvSpPr>
            <a:spLocks noGrp="1"/>
          </p:cNvSpPr>
          <p:nvPr>
            <p:ph idx="1"/>
          </p:nvPr>
        </p:nvSpPr>
        <p:spPr/>
        <p:txBody>
          <a:bodyPr/>
          <a:lstStyle/>
          <a:p>
            <a:r>
              <a:rPr lang="nl-NL" dirty="0" smtClean="0"/>
              <a:t>Een ontwerp voor 2030</a:t>
            </a:r>
          </a:p>
          <a:p>
            <a:endParaRPr lang="nl-NL" dirty="0"/>
          </a:p>
        </p:txBody>
      </p:sp>
      <p:pic>
        <p:nvPicPr>
          <p:cNvPr id="10" name="Picture 2" descr="Ontwerp 2030 axonometrie.png"/>
          <p:cNvPicPr>
            <a:picLocks noChangeAspect="1"/>
          </p:cNvPicPr>
          <p:nvPr/>
        </p:nvPicPr>
        <p:blipFill rotWithShape="1">
          <a:blip r:embed="rId3" cstate="print">
            <a:extLst>
              <a:ext uri="{28A0092B-C50C-407E-A947-70E740481C1C}">
                <a14:useLocalDpi xmlns:a14="http://schemas.microsoft.com/office/drawing/2010/main" val="0"/>
              </a:ext>
            </a:extLst>
          </a:blip>
          <a:srcRect t="15742" b="22053"/>
          <a:stretch/>
        </p:blipFill>
        <p:spPr>
          <a:xfrm>
            <a:off x="1254460" y="1988840"/>
            <a:ext cx="5184576" cy="4561887"/>
          </a:xfrm>
          <a:prstGeom prst="rect">
            <a:avLst/>
          </a:prstGeom>
        </p:spPr>
      </p:pic>
    </p:spTree>
    <p:extLst>
      <p:ext uri="{BB962C8B-B14F-4D97-AF65-F5344CB8AC3E}">
        <p14:creationId xmlns:p14="http://schemas.microsoft.com/office/powerpoint/2010/main" val="3523080692"/>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7139136" cy="1143000"/>
          </a:xfrm>
        </p:spPr>
        <p:txBody>
          <a:bodyPr>
            <a:normAutofit/>
          </a:bodyPr>
          <a:lstStyle/>
          <a:p>
            <a:r>
              <a:rPr lang="nl-NL" sz="2800" dirty="0" smtClean="0"/>
              <a:t>Afstudeerproject 2:</a:t>
            </a:r>
            <a:br>
              <a:rPr lang="nl-NL" sz="2800" dirty="0" smtClean="0"/>
            </a:br>
            <a:r>
              <a:rPr lang="nl-NL" sz="2800" dirty="0" smtClean="0"/>
              <a:t>labelsysteem op buurtniveau</a:t>
            </a:r>
            <a:endParaRPr lang="nl-NL" sz="2400" dirty="0"/>
          </a:p>
        </p:txBody>
      </p:sp>
      <p:sp>
        <p:nvSpPr>
          <p:cNvPr id="7" name="Tijdelijke aanduiding voor inhoud 6"/>
          <p:cNvSpPr>
            <a:spLocks noGrp="1"/>
          </p:cNvSpPr>
          <p:nvPr>
            <p:ph idx="1"/>
          </p:nvPr>
        </p:nvSpPr>
        <p:spPr>
          <a:xfrm>
            <a:off x="457200" y="1600201"/>
            <a:ext cx="5266928" cy="4421088"/>
          </a:xfrm>
        </p:spPr>
        <p:txBody>
          <a:bodyPr/>
          <a:lstStyle/>
          <a:p>
            <a:r>
              <a:rPr lang="nl-NL" dirty="0" smtClean="0"/>
              <a:t>Een systeem (in GIS omgeving) wat inzicht geeft in risicobuurten </a:t>
            </a:r>
            <a:r>
              <a:rPr lang="nl-NL" dirty="0" err="1" smtClean="0"/>
              <a:t>mbt</a:t>
            </a:r>
            <a:r>
              <a:rPr lang="nl-NL" dirty="0" smtClean="0"/>
              <a:t> droogte, water en hitte. </a:t>
            </a:r>
          </a:p>
          <a:p>
            <a:r>
              <a:rPr lang="nl-NL" dirty="0" smtClean="0"/>
              <a:t>Een buurt krijgt een label, gebaseerd op de bekende </a:t>
            </a:r>
            <a:r>
              <a:rPr lang="nl-NL" dirty="0" err="1" smtClean="0"/>
              <a:t>energielabels</a:t>
            </a:r>
            <a:r>
              <a:rPr lang="nl-NL" dirty="0" smtClean="0"/>
              <a:t>. </a:t>
            </a:r>
          </a:p>
          <a:p>
            <a:endParaRPr lang="nl-NL" dirty="0"/>
          </a:p>
          <a:p>
            <a:endParaRPr lang="nl-NL" dirty="0"/>
          </a:p>
        </p:txBody>
      </p:sp>
      <p:pic>
        <p:nvPicPr>
          <p:cNvPr id="3" name="Afbeelding 2"/>
          <p:cNvPicPr>
            <a:picLocks noChangeAspect="1"/>
          </p:cNvPicPr>
          <p:nvPr/>
        </p:nvPicPr>
        <p:blipFill rotWithShape="1">
          <a:blip r:embed="rId3"/>
          <a:srcRect l="6606" t="41554" r="84683" b="15086"/>
          <a:stretch/>
        </p:blipFill>
        <p:spPr>
          <a:xfrm>
            <a:off x="6001873" y="1844824"/>
            <a:ext cx="2674583" cy="3744416"/>
          </a:xfrm>
          <a:prstGeom prst="rect">
            <a:avLst/>
          </a:prstGeom>
        </p:spPr>
      </p:pic>
    </p:spTree>
    <p:extLst>
      <p:ext uri="{BB962C8B-B14F-4D97-AF65-F5344CB8AC3E}">
        <p14:creationId xmlns:p14="http://schemas.microsoft.com/office/powerpoint/2010/main" val="22475652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7139136" cy="1143000"/>
          </a:xfrm>
        </p:spPr>
        <p:txBody>
          <a:bodyPr>
            <a:normAutofit/>
          </a:bodyPr>
          <a:lstStyle/>
          <a:p>
            <a:r>
              <a:rPr lang="nl-NL" sz="2800" dirty="0" smtClean="0"/>
              <a:t>Afstudeerproject 2:</a:t>
            </a:r>
            <a:br>
              <a:rPr lang="nl-NL" sz="2800" dirty="0" smtClean="0"/>
            </a:br>
            <a:r>
              <a:rPr lang="nl-NL" sz="2800" dirty="0" smtClean="0"/>
              <a:t>labelsysteem op buurtniveau</a:t>
            </a:r>
            <a:endParaRPr lang="nl-NL" sz="2400" dirty="0"/>
          </a:p>
        </p:txBody>
      </p:sp>
      <p:sp>
        <p:nvSpPr>
          <p:cNvPr id="7" name="Tijdelijke aanduiding voor inhoud 6"/>
          <p:cNvSpPr>
            <a:spLocks noGrp="1"/>
          </p:cNvSpPr>
          <p:nvPr>
            <p:ph idx="1"/>
          </p:nvPr>
        </p:nvSpPr>
        <p:spPr/>
        <p:txBody>
          <a:bodyPr/>
          <a:lstStyle/>
          <a:p>
            <a:r>
              <a:rPr lang="nl-NL" dirty="0" smtClean="0"/>
              <a:t>Eerste stap: een kaart per thema </a:t>
            </a:r>
            <a:r>
              <a:rPr lang="nl-NL" sz="1800" dirty="0" smtClean="0"/>
              <a:t>(hitte, wateroverlast en droogte)</a:t>
            </a:r>
            <a:endParaRPr lang="nl-NL" sz="1800" dirty="0"/>
          </a:p>
          <a:p>
            <a:endParaRPr lang="nl-NL" dirty="0"/>
          </a:p>
        </p:txBody>
      </p:sp>
      <p:pic>
        <p:nvPicPr>
          <p:cNvPr id="3" name="Afbeelding 2"/>
          <p:cNvPicPr>
            <a:picLocks noChangeAspect="1"/>
          </p:cNvPicPr>
          <p:nvPr/>
        </p:nvPicPr>
        <p:blipFill rotWithShape="1">
          <a:blip r:embed="rId3"/>
          <a:srcRect l="31183" t="30314" r="35611" b="25391"/>
          <a:stretch/>
        </p:blipFill>
        <p:spPr>
          <a:xfrm>
            <a:off x="855795" y="2323968"/>
            <a:ext cx="2823898" cy="2117924"/>
          </a:xfrm>
          <a:prstGeom prst="rect">
            <a:avLst/>
          </a:prstGeom>
        </p:spPr>
      </p:pic>
      <p:pic>
        <p:nvPicPr>
          <p:cNvPr id="4" name="Afbeelding 3"/>
          <p:cNvPicPr>
            <a:picLocks noChangeAspect="1"/>
          </p:cNvPicPr>
          <p:nvPr/>
        </p:nvPicPr>
        <p:blipFill rotWithShape="1">
          <a:blip r:embed="rId4"/>
          <a:srcRect l="7386" t="27722" r="59961" b="25391"/>
          <a:stretch/>
        </p:blipFill>
        <p:spPr>
          <a:xfrm>
            <a:off x="3306319" y="4537809"/>
            <a:ext cx="2531361" cy="2043631"/>
          </a:xfrm>
          <a:prstGeom prst="rect">
            <a:avLst/>
          </a:prstGeom>
        </p:spPr>
      </p:pic>
      <p:pic>
        <p:nvPicPr>
          <p:cNvPr id="6" name="Afbeelding 5"/>
          <p:cNvPicPr>
            <a:picLocks noChangeAspect="1"/>
          </p:cNvPicPr>
          <p:nvPr/>
        </p:nvPicPr>
        <p:blipFill rotWithShape="1">
          <a:blip r:embed="rId5"/>
          <a:srcRect l="7939" t="28344" r="58855" b="26375"/>
          <a:stretch/>
        </p:blipFill>
        <p:spPr>
          <a:xfrm>
            <a:off x="5148064" y="2255415"/>
            <a:ext cx="2941344" cy="2255030"/>
          </a:xfrm>
          <a:prstGeom prst="rect">
            <a:avLst/>
          </a:prstGeom>
        </p:spPr>
      </p:pic>
    </p:spTree>
    <p:extLst>
      <p:ext uri="{BB962C8B-B14F-4D97-AF65-F5344CB8AC3E}">
        <p14:creationId xmlns:p14="http://schemas.microsoft.com/office/powerpoint/2010/main" val="2771646045"/>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7139136" cy="1143000"/>
          </a:xfrm>
        </p:spPr>
        <p:txBody>
          <a:bodyPr>
            <a:normAutofit/>
          </a:bodyPr>
          <a:lstStyle/>
          <a:p>
            <a:r>
              <a:rPr lang="nl-NL" sz="2800" dirty="0" smtClean="0"/>
              <a:t>Afstudeerproject 2:</a:t>
            </a:r>
            <a:br>
              <a:rPr lang="nl-NL" sz="2800" dirty="0" smtClean="0"/>
            </a:br>
            <a:r>
              <a:rPr lang="nl-NL" sz="2800" dirty="0" smtClean="0"/>
              <a:t>labelsysteem op buurtniveau</a:t>
            </a:r>
            <a:endParaRPr lang="nl-NL" sz="2400" dirty="0"/>
          </a:p>
        </p:txBody>
      </p:sp>
      <p:sp>
        <p:nvSpPr>
          <p:cNvPr id="7" name="Tijdelijke aanduiding voor inhoud 6"/>
          <p:cNvSpPr>
            <a:spLocks noGrp="1"/>
          </p:cNvSpPr>
          <p:nvPr>
            <p:ph idx="1"/>
          </p:nvPr>
        </p:nvSpPr>
        <p:spPr/>
        <p:txBody>
          <a:bodyPr/>
          <a:lstStyle/>
          <a:p>
            <a:r>
              <a:rPr lang="nl-NL" dirty="0" smtClean="0"/>
              <a:t>Vervolgens een samengevoegde kaart met het gemiddelde van de labels</a:t>
            </a:r>
            <a:endParaRPr lang="nl-NL" dirty="0"/>
          </a:p>
          <a:p>
            <a:endParaRPr lang="nl-NL" dirty="0"/>
          </a:p>
        </p:txBody>
      </p:sp>
      <p:pic>
        <p:nvPicPr>
          <p:cNvPr id="5" name="Afbeelding 4"/>
          <p:cNvPicPr>
            <a:picLocks noChangeAspect="1"/>
          </p:cNvPicPr>
          <p:nvPr/>
        </p:nvPicPr>
        <p:blipFill rotWithShape="1">
          <a:blip r:embed="rId3"/>
          <a:srcRect l="41145" t="18500" r="29523" b="49016"/>
          <a:stretch/>
        </p:blipFill>
        <p:spPr>
          <a:xfrm>
            <a:off x="135286" y="2564904"/>
            <a:ext cx="4258816" cy="2651716"/>
          </a:xfrm>
          <a:prstGeom prst="rect">
            <a:avLst/>
          </a:prstGeom>
        </p:spPr>
      </p:pic>
      <p:pic>
        <p:nvPicPr>
          <p:cNvPr id="8" name="Afbeelding 7"/>
          <p:cNvPicPr>
            <a:picLocks noChangeAspect="1"/>
          </p:cNvPicPr>
          <p:nvPr/>
        </p:nvPicPr>
        <p:blipFill rotWithShape="1">
          <a:blip r:embed="rId3"/>
          <a:srcRect l="41145" t="55906" r="29523" b="11609"/>
          <a:stretch/>
        </p:blipFill>
        <p:spPr>
          <a:xfrm>
            <a:off x="4394102" y="3533539"/>
            <a:ext cx="4252543" cy="2647810"/>
          </a:xfrm>
          <a:prstGeom prst="rect">
            <a:avLst/>
          </a:prstGeom>
        </p:spPr>
      </p:pic>
    </p:spTree>
    <p:extLst>
      <p:ext uri="{BB962C8B-B14F-4D97-AF65-F5344CB8AC3E}">
        <p14:creationId xmlns:p14="http://schemas.microsoft.com/office/powerpoint/2010/main" val="1283489008"/>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7139136" cy="1143000"/>
          </a:xfrm>
        </p:spPr>
        <p:txBody>
          <a:bodyPr>
            <a:normAutofit/>
          </a:bodyPr>
          <a:lstStyle/>
          <a:p>
            <a:r>
              <a:rPr lang="nl-NL" sz="2800" dirty="0" smtClean="0"/>
              <a:t>Afstudeerproject 2:</a:t>
            </a:r>
            <a:br>
              <a:rPr lang="nl-NL" sz="2800" dirty="0" smtClean="0"/>
            </a:br>
            <a:r>
              <a:rPr lang="nl-NL" sz="2800" dirty="0" smtClean="0"/>
              <a:t>labelsysteem op buurtniveau</a:t>
            </a:r>
            <a:endParaRPr lang="nl-NL" sz="2400" dirty="0"/>
          </a:p>
        </p:txBody>
      </p:sp>
      <p:sp>
        <p:nvSpPr>
          <p:cNvPr id="7" name="Tijdelijke aanduiding voor inhoud 6"/>
          <p:cNvSpPr>
            <a:spLocks noGrp="1"/>
          </p:cNvSpPr>
          <p:nvPr>
            <p:ph idx="1"/>
          </p:nvPr>
        </p:nvSpPr>
        <p:spPr/>
        <p:txBody>
          <a:bodyPr/>
          <a:lstStyle/>
          <a:p>
            <a:r>
              <a:rPr lang="nl-NL" dirty="0" smtClean="0"/>
              <a:t>Tevens ruimtelijke analyse als validatie van de data analyse en verdere verdieping</a:t>
            </a:r>
          </a:p>
          <a:p>
            <a:endParaRPr lang="nl-NL" dirty="0" smtClean="0"/>
          </a:p>
          <a:p>
            <a:endParaRPr lang="nl-NL" dirty="0"/>
          </a:p>
          <a:p>
            <a:endParaRPr lang="nl-NL" dirty="0"/>
          </a:p>
        </p:txBody>
      </p:sp>
      <p:pic>
        <p:nvPicPr>
          <p:cNvPr id="3" name="Afbeelding 2"/>
          <p:cNvPicPr>
            <a:picLocks noChangeAspect="1"/>
          </p:cNvPicPr>
          <p:nvPr/>
        </p:nvPicPr>
        <p:blipFill rotWithShape="1">
          <a:blip r:embed="rId3"/>
          <a:srcRect l="10153" t="17516" r="75356" b="14563"/>
          <a:stretch/>
        </p:blipFill>
        <p:spPr>
          <a:xfrm rot="5400000">
            <a:off x="2884722" y="-338179"/>
            <a:ext cx="3374556" cy="8892690"/>
          </a:xfrm>
          <a:prstGeom prst="rect">
            <a:avLst/>
          </a:prstGeom>
        </p:spPr>
      </p:pic>
    </p:spTree>
    <p:extLst>
      <p:ext uri="{BB962C8B-B14F-4D97-AF65-F5344CB8AC3E}">
        <p14:creationId xmlns:p14="http://schemas.microsoft.com/office/powerpoint/2010/main" val="2462379590"/>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7139136" cy="1143000"/>
          </a:xfrm>
        </p:spPr>
        <p:txBody>
          <a:bodyPr>
            <a:normAutofit/>
          </a:bodyPr>
          <a:lstStyle/>
          <a:p>
            <a:r>
              <a:rPr lang="nl-NL" sz="2500" dirty="0" smtClean="0"/>
              <a:t>Afstudeerproject 2:</a:t>
            </a:r>
            <a:br>
              <a:rPr lang="nl-NL" sz="2500" dirty="0" smtClean="0"/>
            </a:br>
            <a:r>
              <a:rPr lang="nl-NL" sz="2500" dirty="0" smtClean="0"/>
              <a:t>labelsysteem op buurtniveau</a:t>
            </a:r>
            <a:endParaRPr lang="nl-NL" sz="2500" dirty="0"/>
          </a:p>
        </p:txBody>
      </p:sp>
      <p:sp>
        <p:nvSpPr>
          <p:cNvPr id="7" name="Tijdelijke aanduiding voor inhoud 6"/>
          <p:cNvSpPr>
            <a:spLocks noGrp="1"/>
          </p:cNvSpPr>
          <p:nvPr>
            <p:ph idx="1"/>
          </p:nvPr>
        </p:nvSpPr>
        <p:spPr/>
        <p:txBody>
          <a:bodyPr/>
          <a:lstStyle/>
          <a:p>
            <a:r>
              <a:rPr lang="nl-NL" dirty="0"/>
              <a:t>Tevens ruimtelijke analyse als validatie van de data analyse en verdere verdieping</a:t>
            </a:r>
          </a:p>
          <a:p>
            <a:endParaRPr lang="nl-NL" dirty="0"/>
          </a:p>
          <a:p>
            <a:endParaRPr lang="nl-NL" dirty="0"/>
          </a:p>
        </p:txBody>
      </p:sp>
      <p:pic>
        <p:nvPicPr>
          <p:cNvPr id="4" name="Afbeelding 3"/>
          <p:cNvPicPr>
            <a:picLocks noChangeAspect="1"/>
          </p:cNvPicPr>
          <p:nvPr/>
        </p:nvPicPr>
        <p:blipFill rotWithShape="1">
          <a:blip r:embed="rId3"/>
          <a:srcRect l="4868" t="12166" r="55493" b="6239"/>
          <a:stretch/>
        </p:blipFill>
        <p:spPr>
          <a:xfrm>
            <a:off x="587222" y="2688902"/>
            <a:ext cx="7009114" cy="4057910"/>
          </a:xfrm>
          <a:prstGeom prst="rect">
            <a:avLst/>
          </a:prstGeom>
        </p:spPr>
      </p:pic>
    </p:spTree>
    <p:extLst>
      <p:ext uri="{BB962C8B-B14F-4D97-AF65-F5344CB8AC3E}">
        <p14:creationId xmlns:p14="http://schemas.microsoft.com/office/powerpoint/2010/main" val="10787221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7067128" cy="1143000"/>
          </a:xfrm>
        </p:spPr>
        <p:txBody>
          <a:bodyPr>
            <a:normAutofit fontScale="90000"/>
          </a:bodyPr>
          <a:lstStyle/>
          <a:p>
            <a:r>
              <a:rPr lang="nl-NL" sz="2800" dirty="0" smtClean="0"/>
              <a:t>Afstudeerproject 3:</a:t>
            </a:r>
            <a:r>
              <a:rPr lang="nl-NL" sz="2800" dirty="0"/>
              <a:t/>
            </a:r>
            <a:br>
              <a:rPr lang="nl-NL" sz="2800" dirty="0"/>
            </a:br>
            <a:r>
              <a:rPr lang="nl-NL" sz="2800" dirty="0" smtClean="0"/>
              <a:t>klimaatadaptatie binnen stedelijke processen</a:t>
            </a:r>
            <a:endParaRPr lang="nl-NL" sz="2400" dirty="0"/>
          </a:p>
        </p:txBody>
      </p:sp>
      <p:sp>
        <p:nvSpPr>
          <p:cNvPr id="7" name="Tijdelijke aanduiding voor inhoud 6"/>
          <p:cNvSpPr>
            <a:spLocks noGrp="1"/>
          </p:cNvSpPr>
          <p:nvPr>
            <p:ph idx="1"/>
          </p:nvPr>
        </p:nvSpPr>
        <p:spPr/>
        <p:txBody>
          <a:bodyPr/>
          <a:lstStyle/>
          <a:p>
            <a:r>
              <a:rPr lang="nl-NL" dirty="0" smtClean="0"/>
              <a:t>Doel: een start maken met </a:t>
            </a:r>
            <a:r>
              <a:rPr lang="nl-NL" dirty="0" err="1" smtClean="0"/>
              <a:t>klimaatadaptief</a:t>
            </a:r>
            <a:r>
              <a:rPr lang="nl-NL" dirty="0" smtClean="0"/>
              <a:t> werken, bewustwording </a:t>
            </a:r>
          </a:p>
          <a:p>
            <a:r>
              <a:rPr lang="nl-NL" dirty="0" smtClean="0"/>
              <a:t>Werkwijze:</a:t>
            </a:r>
          </a:p>
          <a:p>
            <a:pPr lvl="1"/>
            <a:r>
              <a:rPr lang="nl-NL" dirty="0" smtClean="0"/>
              <a:t>Een nulmeting d.m.v. interviews met ‘sleutelfiguren’ van verschillende afdelingen </a:t>
            </a:r>
          </a:p>
          <a:p>
            <a:pPr lvl="1"/>
            <a:r>
              <a:rPr lang="nl-NL" dirty="0" smtClean="0"/>
              <a:t>Twee werkateliers met ambtenaren</a:t>
            </a:r>
          </a:p>
          <a:p>
            <a:pPr lvl="1"/>
            <a:r>
              <a:rPr lang="nl-NL" dirty="0" smtClean="0"/>
              <a:t>Een rapportage en </a:t>
            </a:r>
            <a:r>
              <a:rPr lang="nl-NL" dirty="0" err="1" smtClean="0"/>
              <a:t>infographic</a:t>
            </a:r>
            <a:r>
              <a:rPr lang="nl-NL" dirty="0" smtClean="0"/>
              <a:t> van de ‘</a:t>
            </a:r>
            <a:r>
              <a:rPr lang="nl-NL" dirty="0" err="1" smtClean="0"/>
              <a:t>lessons</a:t>
            </a:r>
            <a:r>
              <a:rPr lang="nl-NL" dirty="0" smtClean="0"/>
              <a:t> </a:t>
            </a:r>
            <a:r>
              <a:rPr lang="nl-NL" dirty="0" err="1" smtClean="0"/>
              <a:t>learned</a:t>
            </a:r>
            <a:r>
              <a:rPr lang="nl-NL" dirty="0" smtClean="0"/>
              <a:t>’. </a:t>
            </a:r>
          </a:p>
          <a:p>
            <a:endParaRPr lang="nl-NL" dirty="0"/>
          </a:p>
          <a:p>
            <a:endParaRPr lang="nl-NL" dirty="0"/>
          </a:p>
        </p:txBody>
      </p:sp>
    </p:spTree>
    <p:extLst>
      <p:ext uri="{BB962C8B-B14F-4D97-AF65-F5344CB8AC3E}">
        <p14:creationId xmlns:p14="http://schemas.microsoft.com/office/powerpoint/2010/main" val="437584079"/>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7067128" cy="1143000"/>
          </a:xfrm>
        </p:spPr>
        <p:txBody>
          <a:bodyPr>
            <a:normAutofit fontScale="90000"/>
          </a:bodyPr>
          <a:lstStyle/>
          <a:p>
            <a:r>
              <a:rPr lang="nl-NL" sz="2800" dirty="0" smtClean="0"/>
              <a:t>Afstudeerproject 3:</a:t>
            </a:r>
            <a:r>
              <a:rPr lang="nl-NL" sz="2800" dirty="0"/>
              <a:t/>
            </a:r>
            <a:br>
              <a:rPr lang="nl-NL" sz="2800" dirty="0"/>
            </a:br>
            <a:r>
              <a:rPr lang="nl-NL" sz="2800" dirty="0" smtClean="0"/>
              <a:t>klimaatadaptatie binnen stedelijke processen</a:t>
            </a:r>
            <a:endParaRPr lang="nl-NL" sz="2400" dirty="0"/>
          </a:p>
        </p:txBody>
      </p:sp>
      <p:sp>
        <p:nvSpPr>
          <p:cNvPr id="7" name="Tijdelijke aanduiding voor inhoud 6"/>
          <p:cNvSpPr>
            <a:spLocks noGrp="1"/>
          </p:cNvSpPr>
          <p:nvPr>
            <p:ph idx="1"/>
          </p:nvPr>
        </p:nvSpPr>
        <p:spPr/>
        <p:txBody>
          <a:bodyPr/>
          <a:lstStyle/>
          <a:p>
            <a:r>
              <a:rPr lang="nl-NL" dirty="0" smtClean="0"/>
              <a:t>Nulmeting:</a:t>
            </a:r>
          </a:p>
          <a:p>
            <a:pPr lvl="1"/>
            <a:r>
              <a:rPr lang="nl-NL" dirty="0" smtClean="0"/>
              <a:t>Beperkte kennis aanwezig vanuit eigen discipline, geen kennis van andere disciplines.</a:t>
            </a:r>
          </a:p>
          <a:p>
            <a:pPr lvl="1"/>
            <a:r>
              <a:rPr lang="nl-NL" dirty="0" smtClean="0"/>
              <a:t>Met name wateroverlast werd belangrijk gevonden (</a:t>
            </a:r>
            <a:r>
              <a:rPr lang="nl-NL" dirty="0" err="1" smtClean="0"/>
              <a:t>tov</a:t>
            </a:r>
            <a:r>
              <a:rPr lang="nl-NL" dirty="0" smtClean="0"/>
              <a:t> hitte en droogte).</a:t>
            </a:r>
          </a:p>
          <a:p>
            <a:pPr lvl="1"/>
            <a:r>
              <a:rPr lang="nl-NL" dirty="0" smtClean="0"/>
              <a:t>Klimaatadaptatie heeft voor veel ambtenaren geen hoge prioriteit &gt; ‘meer iets voor grote steden’.</a:t>
            </a:r>
          </a:p>
          <a:p>
            <a:pPr lvl="1"/>
            <a:r>
              <a:rPr lang="nl-NL" dirty="0" smtClean="0"/>
              <a:t>Bij grote projecten wordt al wel meer naar alle drie de thema’s gekeken </a:t>
            </a:r>
            <a:r>
              <a:rPr lang="nl-NL" dirty="0" err="1" smtClean="0"/>
              <a:t>tov</a:t>
            </a:r>
            <a:r>
              <a:rPr lang="nl-NL" dirty="0" smtClean="0"/>
              <a:t> 20 jaar geleden, bij kleine projecten </a:t>
            </a:r>
            <a:r>
              <a:rPr lang="nl-NL" dirty="0" err="1" smtClean="0"/>
              <a:t>mn</a:t>
            </a:r>
            <a:r>
              <a:rPr lang="nl-NL" dirty="0" smtClean="0"/>
              <a:t> naar water.</a:t>
            </a:r>
          </a:p>
          <a:p>
            <a:pPr lvl="1"/>
            <a:r>
              <a:rPr lang="nl-NL" dirty="0" smtClean="0"/>
              <a:t>Huidige normen (bijv. </a:t>
            </a:r>
            <a:r>
              <a:rPr lang="nl-NL" dirty="0" err="1" smtClean="0"/>
              <a:t>tav</a:t>
            </a:r>
            <a:r>
              <a:rPr lang="nl-NL" dirty="0" smtClean="0"/>
              <a:t> parkeren en milieu) en richtlijnen spelen een rol bij de ontwerpen, klimaatadaptatie is daar nog geen onderdeel van, wordt zelfs gezien als last (weer iets erbij).</a:t>
            </a:r>
          </a:p>
          <a:p>
            <a:pPr lvl="1"/>
            <a:endParaRPr lang="nl-NL" dirty="0" smtClean="0"/>
          </a:p>
          <a:p>
            <a:endParaRPr lang="nl-NL" dirty="0"/>
          </a:p>
          <a:p>
            <a:endParaRPr lang="nl-NL" dirty="0"/>
          </a:p>
        </p:txBody>
      </p:sp>
    </p:spTree>
    <p:extLst>
      <p:ext uri="{BB962C8B-B14F-4D97-AF65-F5344CB8AC3E}">
        <p14:creationId xmlns:p14="http://schemas.microsoft.com/office/powerpoint/2010/main" val="3281985616"/>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2800" dirty="0" smtClean="0"/>
              <a:t>Programma</a:t>
            </a:r>
            <a:endParaRPr lang="nl-NL" dirty="0"/>
          </a:p>
        </p:txBody>
      </p:sp>
      <p:sp>
        <p:nvSpPr>
          <p:cNvPr id="3" name="Tijdelijke aanduiding voor inhoud 2"/>
          <p:cNvSpPr>
            <a:spLocks noGrp="1"/>
          </p:cNvSpPr>
          <p:nvPr>
            <p:ph idx="1"/>
          </p:nvPr>
        </p:nvSpPr>
        <p:spPr/>
        <p:txBody>
          <a:bodyPr/>
          <a:lstStyle/>
          <a:p>
            <a:r>
              <a:rPr lang="nl-NL" dirty="0" smtClean="0"/>
              <a:t>09.00: inloop</a:t>
            </a:r>
          </a:p>
          <a:p>
            <a:r>
              <a:rPr lang="nl-NL" dirty="0" smtClean="0"/>
              <a:t>09.15: inleiding over project “klimaatbestendigheid getoetst”</a:t>
            </a:r>
          </a:p>
          <a:p>
            <a:r>
              <a:rPr lang="nl-NL" dirty="0" smtClean="0"/>
              <a:t>10.00: introductie en uitleg casus</a:t>
            </a:r>
          </a:p>
          <a:p>
            <a:r>
              <a:rPr lang="nl-NL" dirty="0" smtClean="0"/>
              <a:t>10.15: werken aan casus</a:t>
            </a:r>
          </a:p>
          <a:p>
            <a:r>
              <a:rPr lang="nl-NL" dirty="0" smtClean="0"/>
              <a:t>11.00: terugkoppeling </a:t>
            </a:r>
          </a:p>
          <a:p>
            <a:r>
              <a:rPr lang="nl-NL" dirty="0" smtClean="0"/>
              <a:t>11.30: afsluiting</a:t>
            </a:r>
            <a:endParaRPr lang="nl-NL" dirty="0"/>
          </a:p>
        </p:txBody>
      </p:sp>
    </p:spTree>
    <p:extLst>
      <p:ext uri="{BB962C8B-B14F-4D97-AF65-F5344CB8AC3E}">
        <p14:creationId xmlns:p14="http://schemas.microsoft.com/office/powerpoint/2010/main" val="54973579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7067128" cy="1143000"/>
          </a:xfrm>
        </p:spPr>
        <p:txBody>
          <a:bodyPr>
            <a:normAutofit fontScale="90000"/>
          </a:bodyPr>
          <a:lstStyle/>
          <a:p>
            <a:r>
              <a:rPr lang="nl-NL" sz="2800" dirty="0" smtClean="0"/>
              <a:t>Afstudeerproject 3:</a:t>
            </a:r>
            <a:r>
              <a:rPr lang="nl-NL" sz="2800" dirty="0"/>
              <a:t/>
            </a:r>
            <a:br>
              <a:rPr lang="nl-NL" sz="2800" dirty="0"/>
            </a:br>
            <a:r>
              <a:rPr lang="nl-NL" sz="2800" dirty="0" smtClean="0"/>
              <a:t>klimaatadaptatie binnen stedelijke processen</a:t>
            </a:r>
            <a:endParaRPr lang="nl-NL" sz="2400" dirty="0"/>
          </a:p>
        </p:txBody>
      </p:sp>
      <p:sp>
        <p:nvSpPr>
          <p:cNvPr id="7" name="Tijdelijke aanduiding voor inhoud 6"/>
          <p:cNvSpPr>
            <a:spLocks noGrp="1"/>
          </p:cNvSpPr>
          <p:nvPr>
            <p:ph idx="1"/>
          </p:nvPr>
        </p:nvSpPr>
        <p:spPr/>
        <p:txBody>
          <a:bodyPr/>
          <a:lstStyle/>
          <a:p>
            <a:r>
              <a:rPr lang="nl-NL" dirty="0" smtClean="0"/>
              <a:t>Twee werkateliers:</a:t>
            </a:r>
          </a:p>
          <a:p>
            <a:pPr lvl="1"/>
            <a:r>
              <a:rPr lang="nl-NL" dirty="0" smtClean="0"/>
              <a:t>Werkatelier 1: bewustwording doormiddel van lezing en werken aan een casus (dromen);</a:t>
            </a:r>
          </a:p>
          <a:p>
            <a:pPr lvl="1"/>
            <a:r>
              <a:rPr lang="nl-NL" dirty="0" smtClean="0"/>
              <a:t>Werkatelier 2: inzicht krijgen in kansen en belemmeringen </a:t>
            </a:r>
            <a:r>
              <a:rPr lang="nl-NL" dirty="0" err="1" smtClean="0"/>
              <a:t>dmv</a:t>
            </a:r>
            <a:r>
              <a:rPr lang="nl-NL" dirty="0" smtClean="0"/>
              <a:t> samenwerken aan concrete casus (</a:t>
            </a:r>
            <a:r>
              <a:rPr lang="nl-NL" dirty="0"/>
              <a:t>A</a:t>
            </a:r>
            <a:r>
              <a:rPr lang="nl-NL" dirty="0" smtClean="0"/>
              <a:t>meideplein).</a:t>
            </a:r>
          </a:p>
          <a:p>
            <a:pPr lvl="1"/>
            <a:endParaRPr lang="nl-NL" dirty="0" smtClean="0"/>
          </a:p>
          <a:p>
            <a:endParaRPr lang="nl-NL" dirty="0"/>
          </a:p>
          <a:p>
            <a:endParaRPr lang="nl-NL" dirty="0"/>
          </a:p>
        </p:txBody>
      </p:sp>
      <p:pic>
        <p:nvPicPr>
          <p:cNvPr id="4" name="Afbeelding 3" descr="C:\Users\Thomas Pulles\OneDrive - HAS Hogeschool\BO Klimaatadaptatie\Werkatelier I\Filmpjes WA1\foto's\20180508_11411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405633"/>
            <a:ext cx="3876650" cy="2629129"/>
          </a:xfrm>
          <a:prstGeom prst="rect">
            <a:avLst/>
          </a:prstGeom>
          <a:noFill/>
          <a:ln>
            <a:noFill/>
          </a:ln>
        </p:spPr>
      </p:pic>
      <p:pic>
        <p:nvPicPr>
          <p:cNvPr id="5" name="Afbeelding 4"/>
          <p:cNvPicPr/>
          <p:nvPr/>
        </p:nvPicPr>
        <p:blipFill>
          <a:blip r:embed="rId3" cstate="print">
            <a:extLst>
              <a:ext uri="{28A0092B-C50C-407E-A947-70E740481C1C}">
                <a14:useLocalDpi xmlns:a14="http://schemas.microsoft.com/office/drawing/2010/main" val="0"/>
              </a:ext>
            </a:extLst>
          </a:blip>
          <a:stretch>
            <a:fillRect/>
          </a:stretch>
        </p:blipFill>
        <p:spPr>
          <a:xfrm>
            <a:off x="4566109" y="3392160"/>
            <a:ext cx="3888432" cy="2629129"/>
          </a:xfrm>
          <a:prstGeom prst="rect">
            <a:avLst/>
          </a:prstGeom>
        </p:spPr>
      </p:pic>
    </p:spTree>
    <p:extLst>
      <p:ext uri="{BB962C8B-B14F-4D97-AF65-F5344CB8AC3E}">
        <p14:creationId xmlns:p14="http://schemas.microsoft.com/office/powerpoint/2010/main" val="2757537291"/>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7067128" cy="1143000"/>
          </a:xfrm>
        </p:spPr>
        <p:txBody>
          <a:bodyPr>
            <a:normAutofit fontScale="90000"/>
          </a:bodyPr>
          <a:lstStyle/>
          <a:p>
            <a:r>
              <a:rPr lang="nl-NL" sz="2800" dirty="0" smtClean="0"/>
              <a:t>Afstudeerproject 3:</a:t>
            </a:r>
            <a:r>
              <a:rPr lang="nl-NL" sz="2800" dirty="0"/>
              <a:t/>
            </a:r>
            <a:br>
              <a:rPr lang="nl-NL" sz="2800" dirty="0"/>
            </a:br>
            <a:r>
              <a:rPr lang="nl-NL" sz="2800" dirty="0" smtClean="0"/>
              <a:t>klimaatadaptatie binnen stedelijke processen</a:t>
            </a:r>
            <a:endParaRPr lang="nl-NL" sz="2400" dirty="0"/>
          </a:p>
        </p:txBody>
      </p:sp>
      <p:sp>
        <p:nvSpPr>
          <p:cNvPr id="7" name="Tijdelijke aanduiding voor inhoud 6"/>
          <p:cNvSpPr>
            <a:spLocks noGrp="1"/>
          </p:cNvSpPr>
          <p:nvPr>
            <p:ph idx="1"/>
          </p:nvPr>
        </p:nvSpPr>
        <p:spPr/>
        <p:txBody>
          <a:bodyPr/>
          <a:lstStyle/>
          <a:p>
            <a:r>
              <a:rPr lang="nl-NL" dirty="0" smtClean="0"/>
              <a:t>Geleerde lessen:</a:t>
            </a:r>
          </a:p>
          <a:p>
            <a:pPr lvl="1"/>
            <a:r>
              <a:rPr lang="nl-NL" dirty="0" smtClean="0"/>
              <a:t>Cultuuromslag nodig;</a:t>
            </a:r>
          </a:p>
          <a:p>
            <a:pPr lvl="1"/>
            <a:r>
              <a:rPr lang="nl-NL" dirty="0" smtClean="0"/>
              <a:t>Behoefte aan duidelijk visie en ambitie;</a:t>
            </a:r>
          </a:p>
          <a:p>
            <a:pPr lvl="1"/>
            <a:r>
              <a:rPr lang="nl-NL" dirty="0" smtClean="0"/>
              <a:t>Criteria ontbreken;</a:t>
            </a:r>
          </a:p>
          <a:p>
            <a:pPr lvl="1"/>
            <a:r>
              <a:rPr lang="nl-NL" dirty="0" smtClean="0"/>
              <a:t>Betrokkenheid en bereidwilligheid van andere partijen is nodig;</a:t>
            </a:r>
          </a:p>
          <a:p>
            <a:pPr lvl="1"/>
            <a:endParaRPr lang="nl-NL" dirty="0" smtClean="0"/>
          </a:p>
          <a:p>
            <a:pPr marL="457200" lvl="1" indent="0">
              <a:buNone/>
            </a:pPr>
            <a:endParaRPr lang="nl-NL" dirty="0" smtClean="0"/>
          </a:p>
          <a:p>
            <a:endParaRPr lang="nl-NL" dirty="0"/>
          </a:p>
          <a:p>
            <a:endParaRPr lang="nl-NL" dirty="0"/>
          </a:p>
        </p:txBody>
      </p:sp>
    </p:spTree>
    <p:extLst>
      <p:ext uri="{BB962C8B-B14F-4D97-AF65-F5344CB8AC3E}">
        <p14:creationId xmlns:p14="http://schemas.microsoft.com/office/powerpoint/2010/main" val="2013335830"/>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7067128" cy="1143000"/>
          </a:xfrm>
        </p:spPr>
        <p:txBody>
          <a:bodyPr>
            <a:normAutofit fontScale="90000"/>
          </a:bodyPr>
          <a:lstStyle/>
          <a:p>
            <a:r>
              <a:rPr lang="nl-NL" sz="2800" dirty="0" smtClean="0"/>
              <a:t>Afstudeerproject 3:</a:t>
            </a:r>
            <a:r>
              <a:rPr lang="nl-NL" sz="2800" dirty="0"/>
              <a:t/>
            </a:r>
            <a:br>
              <a:rPr lang="nl-NL" sz="2800" dirty="0"/>
            </a:br>
            <a:r>
              <a:rPr lang="nl-NL" sz="2800" dirty="0" smtClean="0"/>
              <a:t>klimaatadaptatie binnen stedelijke processen</a:t>
            </a:r>
            <a:endParaRPr lang="nl-NL" sz="2400" dirty="0"/>
          </a:p>
        </p:txBody>
      </p:sp>
      <p:sp>
        <p:nvSpPr>
          <p:cNvPr id="7" name="Tijdelijke aanduiding voor inhoud 6"/>
          <p:cNvSpPr>
            <a:spLocks noGrp="1"/>
          </p:cNvSpPr>
          <p:nvPr>
            <p:ph idx="1"/>
          </p:nvPr>
        </p:nvSpPr>
        <p:spPr/>
        <p:txBody>
          <a:bodyPr/>
          <a:lstStyle/>
          <a:p>
            <a:r>
              <a:rPr lang="nl-NL" dirty="0" err="1" smtClean="0"/>
              <a:t>Infographic</a:t>
            </a:r>
            <a:r>
              <a:rPr lang="nl-NL" dirty="0" smtClean="0"/>
              <a:t> </a:t>
            </a:r>
          </a:p>
          <a:p>
            <a:endParaRPr lang="nl-NL" dirty="0" smtClean="0"/>
          </a:p>
          <a:p>
            <a:pPr lvl="1"/>
            <a:endParaRPr lang="nl-NL" dirty="0" smtClean="0"/>
          </a:p>
          <a:p>
            <a:pPr lvl="1"/>
            <a:endParaRPr lang="nl-NL" dirty="0" smtClean="0"/>
          </a:p>
          <a:p>
            <a:endParaRPr lang="nl-NL" dirty="0"/>
          </a:p>
          <a:p>
            <a:endParaRPr lang="nl-NL" dirty="0"/>
          </a:p>
        </p:txBody>
      </p:sp>
      <p:pic>
        <p:nvPicPr>
          <p:cNvPr id="3" name="Afbeelding 2"/>
          <p:cNvPicPr>
            <a:picLocks noChangeAspect="1"/>
          </p:cNvPicPr>
          <p:nvPr/>
        </p:nvPicPr>
        <p:blipFill>
          <a:blip r:embed="rId2"/>
          <a:stretch>
            <a:fillRect/>
          </a:stretch>
        </p:blipFill>
        <p:spPr>
          <a:xfrm>
            <a:off x="2790227" y="1600201"/>
            <a:ext cx="3563545" cy="5072596"/>
          </a:xfrm>
          <a:prstGeom prst="rect">
            <a:avLst/>
          </a:prstGeom>
        </p:spPr>
      </p:pic>
    </p:spTree>
    <p:extLst>
      <p:ext uri="{BB962C8B-B14F-4D97-AF65-F5344CB8AC3E}">
        <p14:creationId xmlns:p14="http://schemas.microsoft.com/office/powerpoint/2010/main" val="1624444727"/>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7571184" cy="1143000"/>
          </a:xfrm>
        </p:spPr>
        <p:txBody>
          <a:bodyPr>
            <a:normAutofit/>
          </a:bodyPr>
          <a:lstStyle/>
          <a:p>
            <a:r>
              <a:rPr lang="nl-NL" sz="2800" dirty="0"/>
              <a:t>Project “klimaatbestendigheid getoetst” </a:t>
            </a:r>
          </a:p>
        </p:txBody>
      </p:sp>
      <p:sp>
        <p:nvSpPr>
          <p:cNvPr id="3" name="Tijdelijke aanduiding voor inhoud 2"/>
          <p:cNvSpPr>
            <a:spLocks noGrp="1"/>
          </p:cNvSpPr>
          <p:nvPr>
            <p:ph idx="1"/>
          </p:nvPr>
        </p:nvSpPr>
        <p:spPr/>
        <p:txBody>
          <a:bodyPr/>
          <a:lstStyle/>
          <a:p>
            <a:r>
              <a:rPr lang="nl-NL" dirty="0" smtClean="0"/>
              <a:t>Kennisdeling en -overdracht:</a:t>
            </a:r>
          </a:p>
          <a:p>
            <a:pPr lvl="1"/>
            <a:r>
              <a:rPr lang="nl-NL" dirty="0" smtClean="0"/>
              <a:t>Community </a:t>
            </a:r>
            <a:r>
              <a:rPr lang="nl-NL" dirty="0"/>
              <a:t>of </a:t>
            </a:r>
            <a:r>
              <a:rPr lang="nl-NL" dirty="0" err="1"/>
              <a:t>practice</a:t>
            </a:r>
            <a:r>
              <a:rPr lang="nl-NL" dirty="0"/>
              <a:t>: bijeenkomsten, informatie en ervaringen uitwisselen, van elkaar leren. </a:t>
            </a:r>
            <a:endParaRPr lang="nl-NL" dirty="0" smtClean="0"/>
          </a:p>
          <a:p>
            <a:pPr lvl="1"/>
            <a:r>
              <a:rPr lang="nl-NL" dirty="0" smtClean="0"/>
              <a:t>Masterclasses in oktober en november bij de gemeenten, waterschappen, HAS Hogeschool en </a:t>
            </a:r>
            <a:r>
              <a:rPr lang="nl-NL" dirty="0" err="1" smtClean="0"/>
              <a:t>Citaverde</a:t>
            </a:r>
            <a:r>
              <a:rPr lang="nl-NL" dirty="0" smtClean="0"/>
              <a:t>:</a:t>
            </a:r>
            <a:endParaRPr lang="nl-NL" dirty="0"/>
          </a:p>
          <a:p>
            <a:pPr lvl="2"/>
            <a:r>
              <a:rPr lang="nl-NL" dirty="0"/>
              <a:t>t</a:t>
            </a:r>
            <a:r>
              <a:rPr lang="nl-NL" dirty="0" smtClean="0"/>
              <a:t>esten van de klimaattoets door gemeenten en waterschappen;</a:t>
            </a:r>
          </a:p>
          <a:p>
            <a:pPr lvl="2"/>
            <a:r>
              <a:rPr lang="nl-NL" dirty="0"/>
              <a:t>i</a:t>
            </a:r>
            <a:r>
              <a:rPr lang="nl-NL" dirty="0" smtClean="0"/>
              <a:t>mplementatie van opgedane kennis in het onderwijs.</a:t>
            </a:r>
          </a:p>
          <a:p>
            <a:endParaRPr lang="nl-NL" dirty="0"/>
          </a:p>
        </p:txBody>
      </p:sp>
    </p:spTree>
    <p:extLst>
      <p:ext uri="{BB962C8B-B14F-4D97-AF65-F5344CB8AC3E}">
        <p14:creationId xmlns:p14="http://schemas.microsoft.com/office/powerpoint/2010/main" val="750560399"/>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7139136" cy="1143000"/>
          </a:xfrm>
        </p:spPr>
        <p:txBody>
          <a:bodyPr>
            <a:normAutofit/>
          </a:bodyPr>
          <a:lstStyle/>
          <a:p>
            <a:r>
              <a:rPr lang="nl-NL" sz="2800" dirty="0" smtClean="0"/>
              <a:t>De klimaattoets </a:t>
            </a:r>
            <a:endParaRPr lang="nl-NL" sz="2800" dirty="0"/>
          </a:p>
        </p:txBody>
      </p:sp>
      <p:sp>
        <p:nvSpPr>
          <p:cNvPr id="3" name="Tijdelijke aanduiding voor inhoud 2"/>
          <p:cNvSpPr>
            <a:spLocks noGrp="1"/>
          </p:cNvSpPr>
          <p:nvPr>
            <p:ph idx="1"/>
          </p:nvPr>
        </p:nvSpPr>
        <p:spPr/>
        <p:txBody>
          <a:bodyPr/>
          <a:lstStyle/>
          <a:p>
            <a:r>
              <a:rPr lang="nl-NL" dirty="0" smtClean="0">
                <a:hlinkClick r:id="rId2" action="ppaction://hlinkfile"/>
              </a:rPr>
              <a:t>klimaattoets</a:t>
            </a:r>
            <a:endParaRPr lang="nl-NL" dirty="0"/>
          </a:p>
        </p:txBody>
      </p:sp>
    </p:spTree>
    <p:extLst>
      <p:ext uri="{BB962C8B-B14F-4D97-AF65-F5344CB8AC3E}">
        <p14:creationId xmlns:p14="http://schemas.microsoft.com/office/powerpoint/2010/main" val="3263780343"/>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851104" cy="1143000"/>
          </a:xfrm>
        </p:spPr>
        <p:txBody>
          <a:bodyPr>
            <a:normAutofit/>
          </a:bodyPr>
          <a:lstStyle/>
          <a:p>
            <a:r>
              <a:rPr lang="nl-NL" sz="2800" dirty="0" smtClean="0"/>
              <a:t>Masterclass Gemeente Den Bosch</a:t>
            </a:r>
            <a:endParaRPr lang="nl-NL" sz="2800" dirty="0"/>
          </a:p>
        </p:txBody>
      </p:sp>
      <p:sp>
        <p:nvSpPr>
          <p:cNvPr id="3" name="Tijdelijke aanduiding voor inhoud 2"/>
          <p:cNvSpPr>
            <a:spLocks noGrp="1"/>
          </p:cNvSpPr>
          <p:nvPr>
            <p:ph idx="1"/>
          </p:nvPr>
        </p:nvSpPr>
        <p:spPr/>
        <p:txBody>
          <a:bodyPr>
            <a:normAutofit/>
          </a:bodyPr>
          <a:lstStyle/>
          <a:p>
            <a:r>
              <a:rPr lang="nl-NL" dirty="0" smtClean="0"/>
              <a:t>Geleerde lessen:</a:t>
            </a:r>
          </a:p>
          <a:p>
            <a:pPr marL="914400" lvl="1" indent="-457200">
              <a:buFont typeface="+mj-lt"/>
              <a:buAutoNum type="arabicPeriod"/>
            </a:pPr>
            <a:r>
              <a:rPr lang="nl-NL" dirty="0" smtClean="0"/>
              <a:t>Deelnemers zien vooral het nut van de criteria in een vroegtijdig stadium van het planproces en niet als toetsingsinstrument achteraf.</a:t>
            </a:r>
          </a:p>
          <a:p>
            <a:pPr marL="914400" lvl="1" indent="-457200">
              <a:buFont typeface="+mj-lt"/>
              <a:buAutoNum type="arabicPeriod"/>
            </a:pPr>
            <a:r>
              <a:rPr lang="nl-NL" dirty="0" smtClean="0"/>
              <a:t>Veel criteria botsen met andere richtlijnen en normen (denk aan richtlijnen voor toegankelijkheid, parkeernormen).</a:t>
            </a:r>
          </a:p>
          <a:p>
            <a:pPr marL="914400" lvl="1" indent="-457200">
              <a:buFont typeface="+mj-lt"/>
              <a:buAutoNum type="arabicPeriod"/>
            </a:pPr>
            <a:r>
              <a:rPr lang="nl-NL" dirty="0" smtClean="0"/>
              <a:t>Sommige normen hebben een ‘hogere status’, </a:t>
            </a:r>
            <a:r>
              <a:rPr lang="nl-NL" dirty="0" err="1" smtClean="0"/>
              <a:t>bijv</a:t>
            </a:r>
            <a:r>
              <a:rPr lang="nl-NL" dirty="0" smtClean="0"/>
              <a:t> de parkeernorm (is door raad vastgesteld). </a:t>
            </a:r>
          </a:p>
          <a:p>
            <a:pPr marL="914400" lvl="1" indent="-457200">
              <a:buFont typeface="+mj-lt"/>
              <a:buAutoNum type="arabicPeriod"/>
            </a:pPr>
            <a:r>
              <a:rPr lang="nl-NL" dirty="0" smtClean="0"/>
              <a:t>De grootste uitdaging ligt in bestaande wijken, bij nieuwe plannen is er al meer aandacht voor klimaatadaptatie.  </a:t>
            </a:r>
          </a:p>
          <a:p>
            <a:pPr marL="914400" lvl="1" indent="-457200">
              <a:buFont typeface="+mj-lt"/>
              <a:buAutoNum type="arabicPeriod"/>
            </a:pPr>
            <a:r>
              <a:rPr lang="nl-NL" dirty="0" smtClean="0"/>
              <a:t>Breder kijken dan plangrenzen, kansen benutten buiten plangebied. </a:t>
            </a:r>
          </a:p>
          <a:p>
            <a:pPr marL="914400" lvl="1" indent="-457200">
              <a:buFont typeface="+mj-lt"/>
              <a:buAutoNum type="arabicPeriod"/>
            </a:pPr>
            <a:r>
              <a:rPr lang="nl-NL" dirty="0" smtClean="0"/>
              <a:t>Sommige maatregelen, bijv. planten bomen, passen niet bij wens en beleving van burgers en ondernemers.</a:t>
            </a:r>
          </a:p>
          <a:p>
            <a:pPr marL="914400" lvl="1" indent="-457200">
              <a:buFont typeface="+mj-lt"/>
              <a:buAutoNum type="arabicPeriod"/>
            </a:pPr>
            <a:endParaRPr lang="nl-NL" dirty="0" smtClean="0"/>
          </a:p>
          <a:p>
            <a:pPr marL="457200" lvl="1" indent="0">
              <a:buNone/>
            </a:pPr>
            <a:endParaRPr lang="nl-NL" dirty="0"/>
          </a:p>
        </p:txBody>
      </p:sp>
    </p:spTree>
    <p:extLst>
      <p:ext uri="{BB962C8B-B14F-4D97-AF65-F5344CB8AC3E}">
        <p14:creationId xmlns:p14="http://schemas.microsoft.com/office/powerpoint/2010/main" val="3527346525"/>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Casus Valkenswaard</a:t>
            </a:r>
            <a:endParaRPr lang="nl-NL" dirty="0"/>
          </a:p>
        </p:txBody>
      </p:sp>
      <p:sp>
        <p:nvSpPr>
          <p:cNvPr id="3" name="Tijdelijke aanduiding voor inhoud 2"/>
          <p:cNvSpPr>
            <a:spLocks noGrp="1"/>
          </p:cNvSpPr>
          <p:nvPr>
            <p:ph idx="1"/>
          </p:nvPr>
        </p:nvSpPr>
        <p:spPr/>
        <p:txBody>
          <a:bodyPr/>
          <a:lstStyle/>
          <a:p>
            <a:r>
              <a:rPr lang="nl-NL" dirty="0" smtClean="0"/>
              <a:t>Aan de slag met de klimaattoets!</a:t>
            </a:r>
            <a:endParaRPr lang="nl-NL" dirty="0"/>
          </a:p>
        </p:txBody>
      </p:sp>
    </p:spTree>
    <p:extLst>
      <p:ext uri="{BB962C8B-B14F-4D97-AF65-F5344CB8AC3E}">
        <p14:creationId xmlns:p14="http://schemas.microsoft.com/office/powerpoint/2010/main" val="403009169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7355160" cy="1143000"/>
          </a:xfrm>
        </p:spPr>
        <p:txBody>
          <a:bodyPr>
            <a:normAutofit/>
          </a:bodyPr>
          <a:lstStyle/>
          <a:p>
            <a:r>
              <a:rPr lang="nl-NL" sz="2800" dirty="0" smtClean="0"/>
              <a:t>Project “klimaatbestendigheid getoetst” </a:t>
            </a:r>
            <a:endParaRPr lang="nl-NL" sz="2800" dirty="0"/>
          </a:p>
        </p:txBody>
      </p:sp>
      <p:sp>
        <p:nvSpPr>
          <p:cNvPr id="3" name="Tijdelijke aanduiding voor inhoud 2"/>
          <p:cNvSpPr>
            <a:spLocks noGrp="1"/>
          </p:cNvSpPr>
          <p:nvPr>
            <p:ph idx="1"/>
          </p:nvPr>
        </p:nvSpPr>
        <p:spPr/>
        <p:txBody>
          <a:bodyPr/>
          <a:lstStyle/>
          <a:p>
            <a:r>
              <a:rPr lang="nl-NL" dirty="0" smtClean="0"/>
              <a:t>KCNL project</a:t>
            </a:r>
          </a:p>
          <a:p>
            <a:r>
              <a:rPr lang="nl-NL" dirty="0" smtClean="0"/>
              <a:t>Samenwerken binnen een Community of </a:t>
            </a:r>
            <a:r>
              <a:rPr lang="nl-NL" dirty="0" err="1" smtClean="0"/>
              <a:t>Practice</a:t>
            </a:r>
            <a:r>
              <a:rPr lang="nl-NL" dirty="0" smtClean="0"/>
              <a:t> (</a:t>
            </a:r>
            <a:r>
              <a:rPr lang="nl-NL" dirty="0" err="1" smtClean="0"/>
              <a:t>CoP</a:t>
            </a:r>
            <a:r>
              <a:rPr lang="nl-NL" dirty="0" smtClean="0"/>
              <a:t>):</a:t>
            </a:r>
          </a:p>
          <a:p>
            <a:pPr lvl="1"/>
            <a:r>
              <a:rPr lang="nl-NL" dirty="0" smtClean="0"/>
              <a:t>Gemeente Den Bosch, Oss, Helmond, Eindhoven, Tilburg en Breda;</a:t>
            </a:r>
          </a:p>
          <a:p>
            <a:pPr lvl="1"/>
            <a:r>
              <a:rPr lang="nl-NL" dirty="0" smtClean="0"/>
              <a:t>Brabantse Waterschappen;</a:t>
            </a:r>
          </a:p>
          <a:p>
            <a:pPr lvl="1"/>
            <a:r>
              <a:rPr lang="nl-NL" dirty="0" smtClean="0"/>
              <a:t>Provincie Noord-Brabant;</a:t>
            </a:r>
          </a:p>
          <a:p>
            <a:pPr lvl="1"/>
            <a:r>
              <a:rPr lang="nl-NL" dirty="0" smtClean="0"/>
              <a:t>HAS Hogeschool, </a:t>
            </a:r>
            <a:r>
              <a:rPr lang="nl-NL" dirty="0" err="1" smtClean="0"/>
              <a:t>Citaverde</a:t>
            </a:r>
            <a:r>
              <a:rPr lang="nl-NL" dirty="0" smtClean="0"/>
              <a:t>;</a:t>
            </a:r>
          </a:p>
          <a:p>
            <a:pPr lvl="1"/>
            <a:r>
              <a:rPr lang="nl-NL" dirty="0" smtClean="0"/>
              <a:t>Wageningen </a:t>
            </a:r>
            <a:r>
              <a:rPr lang="nl-NL" dirty="0" err="1" smtClean="0"/>
              <a:t>Environmental</a:t>
            </a:r>
            <a:r>
              <a:rPr lang="nl-NL" dirty="0" smtClean="0"/>
              <a:t> Research, </a:t>
            </a:r>
            <a:r>
              <a:rPr lang="nl-NL" dirty="0" err="1" smtClean="0"/>
              <a:t>Deltares</a:t>
            </a:r>
            <a:r>
              <a:rPr lang="nl-NL" dirty="0" smtClean="0"/>
              <a:t> en </a:t>
            </a:r>
            <a:r>
              <a:rPr lang="nl-NL" dirty="0" err="1" smtClean="0"/>
              <a:t>Tauw</a:t>
            </a:r>
            <a:r>
              <a:rPr lang="nl-NL" dirty="0" smtClean="0"/>
              <a:t>.</a:t>
            </a:r>
          </a:p>
          <a:p>
            <a:r>
              <a:rPr lang="nl-NL" dirty="0" smtClean="0"/>
              <a:t>Doel:</a:t>
            </a:r>
          </a:p>
          <a:p>
            <a:pPr lvl="1"/>
            <a:r>
              <a:rPr lang="nl-NL" dirty="0" smtClean="0"/>
              <a:t>Opzetten klimaattoets 1.0 </a:t>
            </a:r>
          </a:p>
          <a:p>
            <a:pPr lvl="1"/>
            <a:r>
              <a:rPr lang="nl-NL" dirty="0" smtClean="0"/>
              <a:t>Kennisdeling en -overdracht</a:t>
            </a:r>
          </a:p>
          <a:p>
            <a:r>
              <a:rPr lang="nl-NL" dirty="0"/>
              <a:t>Looptijd: 1 januari 2017 – </a:t>
            </a:r>
            <a:r>
              <a:rPr lang="nl-NL" dirty="0" smtClean="0"/>
              <a:t>31 december 2018</a:t>
            </a:r>
            <a:endParaRPr lang="nl-NL" dirty="0"/>
          </a:p>
          <a:p>
            <a:pPr lvl="1"/>
            <a:endParaRPr lang="nl-NL" dirty="0"/>
          </a:p>
        </p:txBody>
      </p:sp>
      <p:pic>
        <p:nvPicPr>
          <p:cNvPr id="7" name="Tijdelijke aanduiding voor inhoud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5" y="6058746"/>
            <a:ext cx="1800200" cy="671717"/>
          </a:xfrm>
          <a:prstGeom prst="rect">
            <a:avLst/>
          </a:prstGeom>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7571184" cy="1143000"/>
          </a:xfrm>
        </p:spPr>
        <p:txBody>
          <a:bodyPr>
            <a:normAutofit/>
          </a:bodyPr>
          <a:lstStyle/>
          <a:p>
            <a:r>
              <a:rPr lang="nl-NL" sz="2800" dirty="0"/>
              <a:t>Project “klimaatbestendigheid getoetst” </a:t>
            </a:r>
          </a:p>
        </p:txBody>
      </p:sp>
      <p:sp>
        <p:nvSpPr>
          <p:cNvPr id="3" name="Tijdelijke aanduiding voor inhoud 2"/>
          <p:cNvSpPr>
            <a:spLocks noGrp="1"/>
          </p:cNvSpPr>
          <p:nvPr>
            <p:ph idx="1"/>
          </p:nvPr>
        </p:nvSpPr>
        <p:spPr/>
        <p:txBody>
          <a:bodyPr/>
          <a:lstStyle/>
          <a:p>
            <a:r>
              <a:rPr lang="nl-NL" dirty="0" smtClean="0"/>
              <a:t>Kennisdeling en -overdracht:</a:t>
            </a:r>
          </a:p>
          <a:p>
            <a:pPr lvl="1"/>
            <a:r>
              <a:rPr lang="nl-NL" dirty="0" smtClean="0"/>
              <a:t>Community </a:t>
            </a:r>
            <a:r>
              <a:rPr lang="nl-NL" dirty="0"/>
              <a:t>of </a:t>
            </a:r>
            <a:r>
              <a:rPr lang="nl-NL" dirty="0" err="1"/>
              <a:t>practice</a:t>
            </a:r>
            <a:r>
              <a:rPr lang="nl-NL" dirty="0"/>
              <a:t>: bijeenkomsten, informatie en ervaringen uitwisselen, van elkaar leren. </a:t>
            </a:r>
            <a:endParaRPr lang="nl-NL" dirty="0" smtClean="0"/>
          </a:p>
          <a:p>
            <a:pPr lvl="1"/>
            <a:r>
              <a:rPr lang="nl-NL" dirty="0" smtClean="0"/>
              <a:t>Masterclasses in oktober en november bij de gemeenten, waterschappen, HAS Hogeschool en </a:t>
            </a:r>
            <a:r>
              <a:rPr lang="nl-NL" dirty="0" err="1" smtClean="0"/>
              <a:t>Citaverde</a:t>
            </a:r>
            <a:r>
              <a:rPr lang="nl-NL" dirty="0" smtClean="0"/>
              <a:t>:</a:t>
            </a:r>
            <a:endParaRPr lang="nl-NL" dirty="0"/>
          </a:p>
          <a:p>
            <a:pPr lvl="2"/>
            <a:r>
              <a:rPr lang="nl-NL" dirty="0"/>
              <a:t>t</a:t>
            </a:r>
            <a:r>
              <a:rPr lang="nl-NL" dirty="0" smtClean="0"/>
              <a:t>esten van de klimaattoets door gemeenten en waterschappen;</a:t>
            </a:r>
          </a:p>
          <a:p>
            <a:pPr lvl="2"/>
            <a:r>
              <a:rPr lang="nl-NL" dirty="0"/>
              <a:t>i</a:t>
            </a:r>
            <a:r>
              <a:rPr lang="nl-NL" dirty="0" smtClean="0"/>
              <a:t>mplementatie van opgedane kennis in het onderwijs.</a:t>
            </a:r>
          </a:p>
          <a:p>
            <a:endParaRPr lang="nl-NL" dirty="0"/>
          </a:p>
        </p:txBody>
      </p:sp>
    </p:spTree>
    <p:extLst>
      <p:ext uri="{BB962C8B-B14F-4D97-AF65-F5344CB8AC3E}">
        <p14:creationId xmlns:p14="http://schemas.microsoft.com/office/powerpoint/2010/main" val="1109967881"/>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7283152" cy="1143000"/>
          </a:xfrm>
        </p:spPr>
        <p:txBody>
          <a:bodyPr>
            <a:normAutofit/>
          </a:bodyPr>
          <a:lstStyle/>
          <a:p>
            <a:r>
              <a:rPr lang="nl-NL" sz="2800" dirty="0"/>
              <a:t>Project “klimaatbestendigheid getoetst” </a:t>
            </a:r>
          </a:p>
        </p:txBody>
      </p:sp>
      <p:sp>
        <p:nvSpPr>
          <p:cNvPr id="3" name="Tijdelijke aanduiding voor inhoud 2"/>
          <p:cNvSpPr>
            <a:spLocks noGrp="1"/>
          </p:cNvSpPr>
          <p:nvPr>
            <p:ph idx="1"/>
          </p:nvPr>
        </p:nvSpPr>
        <p:spPr/>
        <p:txBody>
          <a:bodyPr/>
          <a:lstStyle/>
          <a:p>
            <a:r>
              <a:rPr lang="nl-NL" dirty="0" smtClean="0"/>
              <a:t>Rol HAS Hogeschool:</a:t>
            </a:r>
          </a:p>
          <a:p>
            <a:pPr lvl="1"/>
            <a:r>
              <a:rPr lang="nl-NL" dirty="0" smtClean="0"/>
              <a:t>Drie afstudeerprojecten: </a:t>
            </a:r>
          </a:p>
          <a:p>
            <a:pPr lvl="2"/>
            <a:r>
              <a:rPr lang="nl-NL" dirty="0" smtClean="0"/>
              <a:t>Klimaatbestendige straat van de toekomst, stationsweg Eindhoven &amp; maatregelenmix, gemeente Eindhoven; </a:t>
            </a:r>
          </a:p>
          <a:p>
            <a:pPr lvl="2"/>
            <a:r>
              <a:rPr lang="nl-NL" dirty="0"/>
              <a:t>B</a:t>
            </a:r>
            <a:r>
              <a:rPr lang="nl-NL" dirty="0" smtClean="0"/>
              <a:t>uurtlabel, gemeente Eindhoven; </a:t>
            </a:r>
          </a:p>
          <a:p>
            <a:pPr lvl="2"/>
            <a:r>
              <a:rPr lang="nl-NL" dirty="0" smtClean="0"/>
              <a:t>Werkateliers, gemeente Helmond. </a:t>
            </a:r>
          </a:p>
        </p:txBody>
      </p:sp>
      <p:pic>
        <p:nvPicPr>
          <p:cNvPr id="4" name="Tijdelijke aanduiding voor inhoud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5" y="6058746"/>
            <a:ext cx="1800200" cy="671717"/>
          </a:xfrm>
          <a:prstGeom prst="rect">
            <a:avLst/>
          </a:prstGeom>
        </p:spPr>
      </p:pic>
    </p:spTree>
    <p:extLst>
      <p:ext uri="{BB962C8B-B14F-4D97-AF65-F5344CB8AC3E}">
        <p14:creationId xmlns:p14="http://schemas.microsoft.com/office/powerpoint/2010/main" val="453094510"/>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779096" cy="1143000"/>
          </a:xfrm>
        </p:spPr>
        <p:txBody>
          <a:bodyPr>
            <a:normAutofit fontScale="90000"/>
          </a:bodyPr>
          <a:lstStyle/>
          <a:p>
            <a:r>
              <a:rPr lang="nl-NL" sz="2800" dirty="0" smtClean="0"/>
              <a:t>Afstudeerproject 1: </a:t>
            </a:r>
            <a:br>
              <a:rPr lang="nl-NL" sz="2800" dirty="0" smtClean="0"/>
            </a:br>
            <a:r>
              <a:rPr lang="nl-NL" sz="2800" dirty="0" smtClean="0"/>
              <a:t>klimaatbestendige straat van de toekomst</a:t>
            </a:r>
            <a:endParaRPr lang="nl-NL" sz="2400" dirty="0"/>
          </a:p>
        </p:txBody>
      </p:sp>
      <p:sp>
        <p:nvSpPr>
          <p:cNvPr id="7" name="Tijdelijke aanduiding voor inhoud 6"/>
          <p:cNvSpPr>
            <a:spLocks noGrp="1"/>
          </p:cNvSpPr>
          <p:nvPr>
            <p:ph idx="1"/>
          </p:nvPr>
        </p:nvSpPr>
        <p:spPr/>
        <p:txBody>
          <a:bodyPr/>
          <a:lstStyle/>
          <a:p>
            <a:r>
              <a:rPr lang="nl-NL" dirty="0" smtClean="0"/>
              <a:t>Toekomstverkenning door middel van trendanalyse</a:t>
            </a:r>
          </a:p>
          <a:p>
            <a:endParaRPr lang="nl-NL" dirty="0" smtClean="0"/>
          </a:p>
          <a:p>
            <a:endParaRPr lang="nl-NL" dirty="0"/>
          </a:p>
        </p:txBody>
      </p:sp>
      <p:pic>
        <p:nvPicPr>
          <p:cNvPr id="4" name="Afbeelding 3"/>
          <p:cNvPicPr>
            <a:picLocks noChangeAspect="1"/>
          </p:cNvPicPr>
          <p:nvPr/>
        </p:nvPicPr>
        <p:blipFill rotWithShape="1">
          <a:blip r:embed="rId3"/>
          <a:srcRect l="12920" t="20470" r="35057" b="12594"/>
          <a:stretch/>
        </p:blipFill>
        <p:spPr>
          <a:xfrm>
            <a:off x="755576" y="2132856"/>
            <a:ext cx="6336704" cy="4583999"/>
          </a:xfrm>
          <a:prstGeom prst="rect">
            <a:avLst/>
          </a:prstGeom>
        </p:spPr>
      </p:pic>
    </p:spTree>
    <p:extLst>
      <p:ext uri="{BB962C8B-B14F-4D97-AF65-F5344CB8AC3E}">
        <p14:creationId xmlns:p14="http://schemas.microsoft.com/office/powerpoint/2010/main" val="3028828030"/>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779096" cy="1143000"/>
          </a:xfrm>
        </p:spPr>
        <p:txBody>
          <a:bodyPr>
            <a:normAutofit fontScale="90000"/>
          </a:bodyPr>
          <a:lstStyle/>
          <a:p>
            <a:r>
              <a:rPr lang="nl-NL" sz="2800" dirty="0" smtClean="0"/>
              <a:t>Afstudeerproject 1: </a:t>
            </a:r>
            <a:br>
              <a:rPr lang="nl-NL" sz="2800" dirty="0" smtClean="0"/>
            </a:br>
            <a:r>
              <a:rPr lang="nl-NL" sz="2800" dirty="0" smtClean="0"/>
              <a:t>klimaatbestendige straat van de toekomst</a:t>
            </a:r>
            <a:endParaRPr lang="nl-NL" sz="2400" dirty="0"/>
          </a:p>
        </p:txBody>
      </p:sp>
      <p:sp>
        <p:nvSpPr>
          <p:cNvPr id="7" name="Tijdelijke aanduiding voor inhoud 6"/>
          <p:cNvSpPr>
            <a:spLocks noGrp="1"/>
          </p:cNvSpPr>
          <p:nvPr>
            <p:ph idx="1"/>
          </p:nvPr>
        </p:nvSpPr>
        <p:spPr/>
        <p:txBody>
          <a:bodyPr/>
          <a:lstStyle/>
          <a:p>
            <a:r>
              <a:rPr lang="nl-NL" dirty="0" smtClean="0"/>
              <a:t>Prioritering op basis van ‘impact op de straat’ en ‘grootste onzekerheid’:</a:t>
            </a:r>
          </a:p>
          <a:p>
            <a:pPr lvl="1"/>
            <a:r>
              <a:rPr lang="nl-NL" dirty="0" smtClean="0"/>
              <a:t>Toename </a:t>
            </a:r>
            <a:r>
              <a:rPr lang="nl-NL" dirty="0" err="1" smtClean="0"/>
              <a:t>vraaggestuurde</a:t>
            </a:r>
            <a:r>
              <a:rPr lang="nl-NL" dirty="0" smtClean="0"/>
              <a:t> productie en mobiliteit</a:t>
            </a:r>
          </a:p>
          <a:p>
            <a:pPr lvl="1"/>
            <a:r>
              <a:rPr lang="nl-NL" dirty="0" smtClean="0"/>
              <a:t>Auto uit het stadscentrum en straatbeeld </a:t>
            </a:r>
          </a:p>
          <a:p>
            <a:pPr lvl="1"/>
            <a:r>
              <a:rPr lang="nl-NL" dirty="0" smtClean="0"/>
              <a:t>Herwaardering van het groen</a:t>
            </a:r>
          </a:p>
          <a:p>
            <a:endParaRPr lang="nl-NL" dirty="0" smtClean="0"/>
          </a:p>
          <a:p>
            <a:endParaRPr lang="nl-NL" dirty="0"/>
          </a:p>
        </p:txBody>
      </p:sp>
    </p:spTree>
    <p:extLst>
      <p:ext uri="{BB962C8B-B14F-4D97-AF65-F5344CB8AC3E}">
        <p14:creationId xmlns:p14="http://schemas.microsoft.com/office/powerpoint/2010/main" val="3304440598"/>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779096" cy="1143000"/>
          </a:xfrm>
        </p:spPr>
        <p:txBody>
          <a:bodyPr>
            <a:normAutofit fontScale="90000"/>
          </a:bodyPr>
          <a:lstStyle/>
          <a:p>
            <a:r>
              <a:rPr lang="nl-NL" sz="2800" dirty="0" smtClean="0"/>
              <a:t>Afstudeerproject 1: </a:t>
            </a:r>
            <a:br>
              <a:rPr lang="nl-NL" sz="2800" dirty="0" smtClean="0"/>
            </a:br>
            <a:r>
              <a:rPr lang="nl-NL" sz="2800" dirty="0" smtClean="0"/>
              <a:t>klimaatbestendige straat van de toekomst</a:t>
            </a:r>
            <a:endParaRPr lang="nl-NL" sz="2400" dirty="0"/>
          </a:p>
        </p:txBody>
      </p:sp>
      <p:sp>
        <p:nvSpPr>
          <p:cNvPr id="7" name="Tijdelijke aanduiding voor inhoud 6"/>
          <p:cNvSpPr>
            <a:spLocks noGrp="1"/>
          </p:cNvSpPr>
          <p:nvPr>
            <p:ph idx="1"/>
          </p:nvPr>
        </p:nvSpPr>
        <p:spPr/>
        <p:txBody>
          <a:bodyPr/>
          <a:lstStyle/>
          <a:p>
            <a:r>
              <a:rPr lang="nl-NL" dirty="0" smtClean="0"/>
              <a:t>Maatregelenmix </a:t>
            </a:r>
            <a:r>
              <a:rPr lang="nl-NL" dirty="0" err="1" smtClean="0"/>
              <a:t>klimaatadaptieve</a:t>
            </a:r>
            <a:r>
              <a:rPr lang="nl-NL" dirty="0" smtClean="0"/>
              <a:t> maatregelen</a:t>
            </a:r>
          </a:p>
          <a:p>
            <a:endParaRPr lang="nl-NL" dirty="0" smtClean="0"/>
          </a:p>
          <a:p>
            <a:endParaRPr lang="nl-NL" dirty="0"/>
          </a:p>
        </p:txBody>
      </p:sp>
      <p:pic>
        <p:nvPicPr>
          <p:cNvPr id="4" name="Picture 3" descr="Poster maatregelenmix A3.png"/>
          <p:cNvPicPr>
            <a:picLocks noChangeAspect="1"/>
          </p:cNvPicPr>
          <p:nvPr/>
        </p:nvPicPr>
        <p:blipFill rotWithShape="1">
          <a:blip r:embed="rId3" cstate="print">
            <a:extLst>
              <a:ext uri="{28A0092B-C50C-407E-A947-70E740481C1C}">
                <a14:useLocalDpi xmlns:a14="http://schemas.microsoft.com/office/drawing/2010/main" val="0"/>
              </a:ext>
            </a:extLst>
          </a:blip>
          <a:srcRect t="1670" b="8357"/>
          <a:stretch/>
        </p:blipFill>
        <p:spPr>
          <a:xfrm>
            <a:off x="323528" y="1888008"/>
            <a:ext cx="7416824" cy="4718736"/>
          </a:xfrm>
          <a:prstGeom prst="rect">
            <a:avLst/>
          </a:prstGeom>
        </p:spPr>
      </p:pic>
    </p:spTree>
    <p:extLst>
      <p:ext uri="{BB962C8B-B14F-4D97-AF65-F5344CB8AC3E}">
        <p14:creationId xmlns:p14="http://schemas.microsoft.com/office/powerpoint/2010/main" val="42539215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779096" cy="1143000"/>
          </a:xfrm>
        </p:spPr>
        <p:txBody>
          <a:bodyPr>
            <a:normAutofit fontScale="90000"/>
          </a:bodyPr>
          <a:lstStyle/>
          <a:p>
            <a:r>
              <a:rPr lang="nl-NL" sz="2800" dirty="0" smtClean="0"/>
              <a:t>Afstudeerproject 1: </a:t>
            </a:r>
            <a:br>
              <a:rPr lang="nl-NL" sz="2800" dirty="0" smtClean="0"/>
            </a:br>
            <a:r>
              <a:rPr lang="nl-NL" sz="2800" dirty="0" smtClean="0"/>
              <a:t>klimaatbestendige straat van de toekomst</a:t>
            </a:r>
            <a:endParaRPr lang="nl-NL" sz="2400" dirty="0"/>
          </a:p>
        </p:txBody>
      </p:sp>
      <p:sp>
        <p:nvSpPr>
          <p:cNvPr id="7" name="Tijdelijke aanduiding voor inhoud 6"/>
          <p:cNvSpPr>
            <a:spLocks noGrp="1"/>
          </p:cNvSpPr>
          <p:nvPr>
            <p:ph idx="1"/>
          </p:nvPr>
        </p:nvSpPr>
        <p:spPr/>
        <p:txBody>
          <a:bodyPr/>
          <a:lstStyle/>
          <a:p>
            <a:r>
              <a:rPr lang="nl-NL" dirty="0" smtClean="0"/>
              <a:t>Maatregelenmix </a:t>
            </a:r>
            <a:r>
              <a:rPr lang="nl-NL" dirty="0" err="1" smtClean="0"/>
              <a:t>klimaatadaptieve</a:t>
            </a:r>
            <a:r>
              <a:rPr lang="nl-NL" dirty="0" smtClean="0"/>
              <a:t> maatregelen</a:t>
            </a:r>
          </a:p>
          <a:p>
            <a:endParaRPr lang="nl-NL" dirty="0" smtClean="0"/>
          </a:p>
          <a:p>
            <a:endParaRPr lang="nl-NL" dirty="0"/>
          </a:p>
        </p:txBody>
      </p:sp>
      <p:pic>
        <p:nvPicPr>
          <p:cNvPr id="3" name="Afbeelding 2"/>
          <p:cNvPicPr>
            <a:picLocks noChangeAspect="1"/>
          </p:cNvPicPr>
          <p:nvPr/>
        </p:nvPicPr>
        <p:blipFill rotWithShape="1">
          <a:blip r:embed="rId3"/>
          <a:srcRect l="26203" t="23422" r="49446" b="14564"/>
          <a:stretch/>
        </p:blipFill>
        <p:spPr>
          <a:xfrm>
            <a:off x="2262572" y="2060848"/>
            <a:ext cx="3168352" cy="4536504"/>
          </a:xfrm>
          <a:prstGeom prst="rect">
            <a:avLst/>
          </a:prstGeom>
        </p:spPr>
      </p:pic>
    </p:spTree>
    <p:extLst>
      <p:ext uri="{BB962C8B-B14F-4D97-AF65-F5344CB8AC3E}">
        <p14:creationId xmlns:p14="http://schemas.microsoft.com/office/powerpoint/2010/main" val="711201610"/>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Algemeen_NL">
  <a:themeElements>
    <a:clrScheme name="HAS Hogeschool">
      <a:dk1>
        <a:srgbClr val="5F6062"/>
      </a:dk1>
      <a:lt1>
        <a:sysClr val="window" lastClr="FFFFFF"/>
      </a:lt1>
      <a:dk2>
        <a:srgbClr val="1F497D"/>
      </a:dk2>
      <a:lt2>
        <a:srgbClr val="EEECE1"/>
      </a:lt2>
      <a:accent1>
        <a:srgbClr val="01ABC4"/>
      </a:accent1>
      <a:accent2>
        <a:srgbClr val="007BBF"/>
      </a:accent2>
      <a:accent3>
        <a:srgbClr val="97C00E"/>
      </a:accent3>
      <a:accent4>
        <a:srgbClr val="CC092F"/>
      </a:accent4>
      <a:accent5>
        <a:srgbClr val="4BACC6"/>
      </a:accent5>
      <a:accent6>
        <a:srgbClr val="F79646"/>
      </a:accent6>
      <a:hlink>
        <a:srgbClr val="97C00E"/>
      </a:hlink>
      <a:folHlink>
        <a:srgbClr val="007BBF"/>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lgemeen_NL.potx" id="{9FAB1974-F701-4398-92E1-543DCFF29B9F}" vid="{DAC300F6-EDA7-4E62-A3F6-6CF6B5A6F55D}"/>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Algemeen_NL</Template>
  <TotalTime>326</TotalTime>
  <Words>1372</Words>
  <Application>Microsoft Office PowerPoint</Application>
  <PresentationFormat>Diavoorstelling (4:3)</PresentationFormat>
  <Paragraphs>150</Paragraphs>
  <Slides>26</Slides>
  <Notes>14</Notes>
  <HiddenSlides>0</HiddenSlides>
  <MMClips>0</MMClips>
  <ScaleCrop>false</ScaleCrop>
  <HeadingPairs>
    <vt:vector size="6" baseType="variant">
      <vt:variant>
        <vt:lpstr>Gebruikte lettertypen</vt:lpstr>
      </vt:variant>
      <vt:variant>
        <vt:i4>2</vt:i4>
      </vt:variant>
      <vt:variant>
        <vt:lpstr>Thema</vt:lpstr>
      </vt:variant>
      <vt:variant>
        <vt:i4>1</vt:i4>
      </vt:variant>
      <vt:variant>
        <vt:lpstr>Diatitels</vt:lpstr>
      </vt:variant>
      <vt:variant>
        <vt:i4>26</vt:i4>
      </vt:variant>
    </vt:vector>
  </HeadingPairs>
  <TitlesOfParts>
    <vt:vector size="29" baseType="lpstr">
      <vt:lpstr>Arial</vt:lpstr>
      <vt:lpstr>Calibri</vt:lpstr>
      <vt:lpstr>Algemeen_NL</vt:lpstr>
      <vt:lpstr>Masterclass klimaatbestendigheid getoetst,  Waterschap de Dommel </vt:lpstr>
      <vt:lpstr>Programma</vt:lpstr>
      <vt:lpstr>Project “klimaatbestendigheid getoetst” </vt:lpstr>
      <vt:lpstr>Project “klimaatbestendigheid getoetst” </vt:lpstr>
      <vt:lpstr>Project “klimaatbestendigheid getoetst” </vt:lpstr>
      <vt:lpstr>Afstudeerproject 1:  klimaatbestendige straat van de toekomst</vt:lpstr>
      <vt:lpstr>Afstudeerproject 1:  klimaatbestendige straat van de toekomst</vt:lpstr>
      <vt:lpstr>Afstudeerproject 1:  klimaatbestendige straat van de toekomst</vt:lpstr>
      <vt:lpstr>Afstudeerproject 1:  klimaatbestendige straat van de toekomst</vt:lpstr>
      <vt:lpstr>Afstudeerproject 1:  klimaatbestendige straat van de toekomst</vt:lpstr>
      <vt:lpstr>Afstudeerproject 1:  klimaatbestendige straat van de toekomst</vt:lpstr>
      <vt:lpstr>Afstudeerproject 1:  klimaatbestendige straat van de toekomst</vt:lpstr>
      <vt:lpstr>Afstudeerproject 2: labelsysteem op buurtniveau</vt:lpstr>
      <vt:lpstr>Afstudeerproject 2: labelsysteem op buurtniveau</vt:lpstr>
      <vt:lpstr>Afstudeerproject 2: labelsysteem op buurtniveau</vt:lpstr>
      <vt:lpstr>Afstudeerproject 2: labelsysteem op buurtniveau</vt:lpstr>
      <vt:lpstr>Afstudeerproject 2: labelsysteem op buurtniveau</vt:lpstr>
      <vt:lpstr>Afstudeerproject 3: klimaatadaptatie binnen stedelijke processen</vt:lpstr>
      <vt:lpstr>Afstudeerproject 3: klimaatadaptatie binnen stedelijke processen</vt:lpstr>
      <vt:lpstr>Afstudeerproject 3: klimaatadaptatie binnen stedelijke processen</vt:lpstr>
      <vt:lpstr>Afstudeerproject 3: klimaatadaptatie binnen stedelijke processen</vt:lpstr>
      <vt:lpstr>Afstudeerproject 3: klimaatadaptatie binnen stedelijke processen</vt:lpstr>
      <vt:lpstr>Project “klimaatbestendigheid getoetst” </vt:lpstr>
      <vt:lpstr>De klimaattoets </vt:lpstr>
      <vt:lpstr>Masterclass Gemeente Den Bosch</vt:lpstr>
      <vt:lpstr>Casus Valkenswaard</vt:lpstr>
    </vt:vector>
  </TitlesOfParts>
  <Company>HAS Hogeschool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Anna Arts-van Gammeren</dc:creator>
  <cp:lastModifiedBy>Rob van Roosmalen</cp:lastModifiedBy>
  <cp:revision>35</cp:revision>
  <dcterms:created xsi:type="dcterms:W3CDTF">2018-10-02T10:50:48Z</dcterms:created>
  <dcterms:modified xsi:type="dcterms:W3CDTF">2019-02-26T12:55:09Z</dcterms:modified>
</cp:coreProperties>
</file>