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58" r:id="rId6"/>
    <p:sldId id="259" r:id="rId7"/>
    <p:sldId id="684" r:id="rId8"/>
    <p:sldId id="260" r:id="rId9"/>
    <p:sldId id="265" r:id="rId10"/>
    <p:sldId id="262" r:id="rId11"/>
    <p:sldId id="264" r:id="rId12"/>
    <p:sldId id="266" r:id="rId13"/>
    <p:sldId id="269" r:id="rId14"/>
    <p:sldId id="267" r:id="rId15"/>
    <p:sldId id="268" r:id="rId16"/>
    <p:sldId id="26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3B84A0-6BD3-08A5-7CAB-F4AECBCDD576}" name="Jacqueline Gerrits" initials="JG" userId="S::jacqueline.gerrits@han.nl::9f3bf8da-3a82-42ad-a7b1-9f1d5fcb9d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AC0E5-6E59-4950-83E0-065F18F710CA}" v="512" dt="2023-11-17T09:56:52.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9" autoAdjust="0"/>
  </p:normalViewPr>
  <p:slideViewPr>
    <p:cSldViewPr snapToGrid="0">
      <p:cViewPr varScale="1">
        <p:scale>
          <a:sx n="66" d="100"/>
          <a:sy n="66" d="100"/>
        </p:scale>
        <p:origin x="1301"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C1E5D-5CEF-4435-95C1-4247765F8155}"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A3DF5BB-D784-4527-BAA9-09529D18918C}">
      <dgm:prSet/>
      <dgm:spPr/>
      <dgm:t>
        <a:bodyPr/>
        <a:lstStyle/>
        <a:p>
          <a:pPr>
            <a:lnSpc>
              <a:spcPct val="100000"/>
            </a:lnSpc>
            <a:defRPr cap="all"/>
          </a:pPr>
          <a:r>
            <a:rPr lang="nl-NL"/>
            <a:t>Background of agency </a:t>
          </a:r>
          <a:r>
            <a:rPr lang="nl-NL">
              <a:latin typeface="Arial" panose="020B0604020202020204"/>
            </a:rPr>
            <a:t>and development of the</a:t>
          </a:r>
          <a:r>
            <a:rPr lang="nl-NL"/>
            <a:t> game</a:t>
          </a:r>
          <a:endParaRPr lang="en-US"/>
        </a:p>
      </dgm:t>
    </dgm:pt>
    <dgm:pt modelId="{8406B1A8-F197-45D6-A02B-B433380F8D9C}" type="parTrans" cxnId="{92B7177D-9C8F-478E-A922-952C1868E107}">
      <dgm:prSet/>
      <dgm:spPr/>
      <dgm:t>
        <a:bodyPr/>
        <a:lstStyle/>
        <a:p>
          <a:endParaRPr lang="en-US"/>
        </a:p>
      </dgm:t>
    </dgm:pt>
    <dgm:pt modelId="{86638187-E4BA-4160-9031-50355D0ABC47}" type="sibTrans" cxnId="{92B7177D-9C8F-478E-A922-952C1868E107}">
      <dgm:prSet/>
      <dgm:spPr/>
      <dgm:t>
        <a:bodyPr/>
        <a:lstStyle/>
        <a:p>
          <a:endParaRPr lang="en-US"/>
        </a:p>
      </dgm:t>
    </dgm:pt>
    <dgm:pt modelId="{D10D052D-8A94-4469-9E3F-BAE3995FEF9A}">
      <dgm:prSet/>
      <dgm:spPr/>
      <dgm:t>
        <a:bodyPr/>
        <a:lstStyle/>
        <a:p>
          <a:pPr>
            <a:lnSpc>
              <a:spcPct val="100000"/>
            </a:lnSpc>
            <a:defRPr cap="all"/>
          </a:pPr>
          <a:r>
            <a:rPr lang="nl-NL"/>
            <a:t>How does </a:t>
          </a:r>
          <a:r>
            <a:rPr lang="nl-NL" err="1"/>
            <a:t>it</a:t>
          </a:r>
          <a:r>
            <a:rPr lang="nl-NL"/>
            <a:t> </a:t>
          </a:r>
          <a:r>
            <a:rPr lang="nl-NL" err="1"/>
            <a:t>work</a:t>
          </a:r>
          <a:r>
            <a:rPr lang="nl-NL"/>
            <a:t>?</a:t>
          </a:r>
          <a:endParaRPr lang="en-US"/>
        </a:p>
      </dgm:t>
    </dgm:pt>
    <dgm:pt modelId="{ED4DA570-BC39-4310-8753-8364BAF893BC}" type="parTrans" cxnId="{F5007269-411C-47DA-AD0C-B01D79035A3A}">
      <dgm:prSet/>
      <dgm:spPr/>
      <dgm:t>
        <a:bodyPr/>
        <a:lstStyle/>
        <a:p>
          <a:endParaRPr lang="en-US"/>
        </a:p>
      </dgm:t>
    </dgm:pt>
    <dgm:pt modelId="{29813FBE-63E9-4BA9-B7A3-FBB633448303}" type="sibTrans" cxnId="{F5007269-411C-47DA-AD0C-B01D79035A3A}">
      <dgm:prSet/>
      <dgm:spPr/>
      <dgm:t>
        <a:bodyPr/>
        <a:lstStyle/>
        <a:p>
          <a:endParaRPr lang="en-US"/>
        </a:p>
      </dgm:t>
    </dgm:pt>
    <dgm:pt modelId="{8A9A2F41-A968-42EB-9AAE-39C0CD8441C8}">
      <dgm:prSet/>
      <dgm:spPr/>
      <dgm:t>
        <a:bodyPr/>
        <a:lstStyle/>
        <a:p>
          <a:pPr>
            <a:lnSpc>
              <a:spcPct val="100000"/>
            </a:lnSpc>
            <a:defRPr cap="all"/>
          </a:pPr>
          <a:r>
            <a:rPr lang="nl-NL"/>
            <a:t>Game time</a:t>
          </a:r>
          <a:endParaRPr lang="en-US"/>
        </a:p>
      </dgm:t>
    </dgm:pt>
    <dgm:pt modelId="{947D67BF-B3EC-4DF4-9EB7-A0976D01CBD6}" type="parTrans" cxnId="{18931D29-72C6-456A-849A-A570F9AA3283}">
      <dgm:prSet/>
      <dgm:spPr/>
      <dgm:t>
        <a:bodyPr/>
        <a:lstStyle/>
        <a:p>
          <a:endParaRPr lang="en-US"/>
        </a:p>
      </dgm:t>
    </dgm:pt>
    <dgm:pt modelId="{CF3B2998-41F9-46FB-85A8-78AC095A5032}" type="sibTrans" cxnId="{18931D29-72C6-456A-849A-A570F9AA3283}">
      <dgm:prSet/>
      <dgm:spPr/>
      <dgm:t>
        <a:bodyPr/>
        <a:lstStyle/>
        <a:p>
          <a:endParaRPr lang="en-US"/>
        </a:p>
      </dgm:t>
    </dgm:pt>
    <dgm:pt modelId="{4AEFD714-9D41-4BD5-8198-043207EA65A1}">
      <dgm:prSet/>
      <dgm:spPr/>
      <dgm:t>
        <a:bodyPr/>
        <a:lstStyle/>
        <a:p>
          <a:pPr>
            <a:lnSpc>
              <a:spcPct val="100000"/>
            </a:lnSpc>
            <a:defRPr cap="all"/>
          </a:pPr>
          <a:r>
            <a:rPr lang="nl-NL"/>
            <a:t>Wrap-up</a:t>
          </a:r>
          <a:r>
            <a:rPr lang="nl-NL">
              <a:latin typeface="Arial" panose="020B0604020202020204"/>
            </a:rPr>
            <a:t> </a:t>
          </a:r>
          <a:endParaRPr lang="en-US"/>
        </a:p>
      </dgm:t>
    </dgm:pt>
    <dgm:pt modelId="{2BC378BD-AC81-4C42-90F4-390A665A966F}" type="parTrans" cxnId="{2D53FFDB-BE07-4BBF-B5D0-C318724CFF41}">
      <dgm:prSet/>
      <dgm:spPr/>
      <dgm:t>
        <a:bodyPr/>
        <a:lstStyle/>
        <a:p>
          <a:endParaRPr lang="en-US"/>
        </a:p>
      </dgm:t>
    </dgm:pt>
    <dgm:pt modelId="{323DA66C-7589-445B-8D2D-4A6497094C4A}" type="sibTrans" cxnId="{2D53FFDB-BE07-4BBF-B5D0-C318724CFF41}">
      <dgm:prSet/>
      <dgm:spPr/>
      <dgm:t>
        <a:bodyPr/>
        <a:lstStyle/>
        <a:p>
          <a:endParaRPr lang="en-US"/>
        </a:p>
      </dgm:t>
    </dgm:pt>
    <dgm:pt modelId="{F1508B28-06CA-46AD-95F7-0C6B67B9567C}" type="pres">
      <dgm:prSet presAssocID="{2E9C1E5D-5CEF-4435-95C1-4247765F8155}" presName="root" presStyleCnt="0">
        <dgm:presLayoutVars>
          <dgm:dir/>
          <dgm:resizeHandles val="exact"/>
        </dgm:presLayoutVars>
      </dgm:prSet>
      <dgm:spPr/>
    </dgm:pt>
    <dgm:pt modelId="{CF7F9548-6BB6-4B9F-8245-2A7E007B1997}" type="pres">
      <dgm:prSet presAssocID="{EA3DF5BB-D784-4527-BAA9-09529D18918C}" presName="compNode" presStyleCnt="0"/>
      <dgm:spPr/>
    </dgm:pt>
    <dgm:pt modelId="{1BBCFB40-B9B2-4518-A9A2-8DE2B99F9E25}" type="pres">
      <dgm:prSet presAssocID="{EA3DF5BB-D784-4527-BAA9-09529D18918C}" presName="iconBgRect" presStyleLbl="bgShp" presStyleIdx="0" presStyleCnt="4"/>
      <dgm:spPr/>
    </dgm:pt>
    <dgm:pt modelId="{8F7710BC-E6D4-41CC-BF94-5EA359961416}" type="pres">
      <dgm:prSet presAssocID="{EA3DF5BB-D784-4527-BAA9-09529D1891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526620E7-385A-4625-AAD4-BA031FC5A677}" type="pres">
      <dgm:prSet presAssocID="{EA3DF5BB-D784-4527-BAA9-09529D18918C}" presName="spaceRect" presStyleCnt="0"/>
      <dgm:spPr/>
    </dgm:pt>
    <dgm:pt modelId="{04C2D87E-2170-46C4-8B35-90664F6C79A0}" type="pres">
      <dgm:prSet presAssocID="{EA3DF5BB-D784-4527-BAA9-09529D18918C}" presName="textRect" presStyleLbl="revTx" presStyleIdx="0" presStyleCnt="4">
        <dgm:presLayoutVars>
          <dgm:chMax val="1"/>
          <dgm:chPref val="1"/>
        </dgm:presLayoutVars>
      </dgm:prSet>
      <dgm:spPr/>
    </dgm:pt>
    <dgm:pt modelId="{87C413A8-9BC2-4109-B6FA-8A034EF7AF57}" type="pres">
      <dgm:prSet presAssocID="{86638187-E4BA-4160-9031-50355D0ABC47}" presName="sibTrans" presStyleCnt="0"/>
      <dgm:spPr/>
    </dgm:pt>
    <dgm:pt modelId="{5499E0D7-7E3B-4AF0-862C-67B26095B8D7}" type="pres">
      <dgm:prSet presAssocID="{D10D052D-8A94-4469-9E3F-BAE3995FEF9A}" presName="compNode" presStyleCnt="0"/>
      <dgm:spPr/>
    </dgm:pt>
    <dgm:pt modelId="{F14E6947-54BB-41F4-9CDC-687E56B43837}" type="pres">
      <dgm:prSet presAssocID="{D10D052D-8A94-4469-9E3F-BAE3995FEF9A}" presName="iconBgRect" presStyleLbl="bgShp" presStyleIdx="1" presStyleCnt="4"/>
      <dgm:spPr/>
    </dgm:pt>
    <dgm:pt modelId="{5E100BA5-F184-4940-986C-66631F2D73FC}" type="pres">
      <dgm:prSet presAssocID="{D10D052D-8A94-4469-9E3F-BAE3995FEF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875FCDD-ACD9-4BB3-93AC-7E94F518C18C}" type="pres">
      <dgm:prSet presAssocID="{D10D052D-8A94-4469-9E3F-BAE3995FEF9A}" presName="spaceRect" presStyleCnt="0"/>
      <dgm:spPr/>
    </dgm:pt>
    <dgm:pt modelId="{240C427A-744E-420C-8BC1-D61433909C16}" type="pres">
      <dgm:prSet presAssocID="{D10D052D-8A94-4469-9E3F-BAE3995FEF9A}" presName="textRect" presStyleLbl="revTx" presStyleIdx="1" presStyleCnt="4">
        <dgm:presLayoutVars>
          <dgm:chMax val="1"/>
          <dgm:chPref val="1"/>
        </dgm:presLayoutVars>
      </dgm:prSet>
      <dgm:spPr/>
    </dgm:pt>
    <dgm:pt modelId="{45DF10B2-EA80-485B-A0A0-AF5712547DD8}" type="pres">
      <dgm:prSet presAssocID="{29813FBE-63E9-4BA9-B7A3-FBB633448303}" presName="sibTrans" presStyleCnt="0"/>
      <dgm:spPr/>
    </dgm:pt>
    <dgm:pt modelId="{C8315D56-1C5D-44A9-82D8-8F73831F9582}" type="pres">
      <dgm:prSet presAssocID="{8A9A2F41-A968-42EB-9AAE-39C0CD8441C8}" presName="compNode" presStyleCnt="0"/>
      <dgm:spPr/>
    </dgm:pt>
    <dgm:pt modelId="{72A33A07-8197-4319-8B3F-40DE39A70211}" type="pres">
      <dgm:prSet presAssocID="{8A9A2F41-A968-42EB-9AAE-39C0CD8441C8}" presName="iconBgRect" presStyleLbl="bgShp" presStyleIdx="2" presStyleCnt="4"/>
      <dgm:spPr/>
    </dgm:pt>
    <dgm:pt modelId="{01CF326C-CB8B-466E-B4F5-37F807D14D56}" type="pres">
      <dgm:prSet presAssocID="{8A9A2F41-A968-42EB-9AAE-39C0CD8441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me controller"/>
        </a:ext>
      </dgm:extLst>
    </dgm:pt>
    <dgm:pt modelId="{1EB6EAB1-1704-4AEE-9D1B-8F0796D5555A}" type="pres">
      <dgm:prSet presAssocID="{8A9A2F41-A968-42EB-9AAE-39C0CD8441C8}" presName="spaceRect" presStyleCnt="0"/>
      <dgm:spPr/>
    </dgm:pt>
    <dgm:pt modelId="{BDA22CDA-023E-4F26-BD8D-7ADAF2EFD462}" type="pres">
      <dgm:prSet presAssocID="{8A9A2F41-A968-42EB-9AAE-39C0CD8441C8}" presName="textRect" presStyleLbl="revTx" presStyleIdx="2" presStyleCnt="4">
        <dgm:presLayoutVars>
          <dgm:chMax val="1"/>
          <dgm:chPref val="1"/>
        </dgm:presLayoutVars>
      </dgm:prSet>
      <dgm:spPr/>
    </dgm:pt>
    <dgm:pt modelId="{F516E78F-592A-4462-B15C-8CBF053A63E6}" type="pres">
      <dgm:prSet presAssocID="{CF3B2998-41F9-46FB-85A8-78AC095A5032}" presName="sibTrans" presStyleCnt="0"/>
      <dgm:spPr/>
    </dgm:pt>
    <dgm:pt modelId="{2743C6E9-3E42-48A4-B551-2D958712A1A8}" type="pres">
      <dgm:prSet presAssocID="{4AEFD714-9D41-4BD5-8198-043207EA65A1}" presName="compNode" presStyleCnt="0"/>
      <dgm:spPr/>
    </dgm:pt>
    <dgm:pt modelId="{776D288E-A4D7-4C91-902B-009D017C3E27}" type="pres">
      <dgm:prSet presAssocID="{4AEFD714-9D41-4BD5-8198-043207EA65A1}" presName="iconBgRect" presStyleLbl="bgShp" presStyleIdx="3" presStyleCnt="4"/>
      <dgm:spPr/>
    </dgm:pt>
    <dgm:pt modelId="{F9BC229E-5018-437A-A87F-211B4F486F57}" type="pres">
      <dgm:prSet presAssocID="{4AEFD714-9D41-4BD5-8198-043207EA65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Check"/>
        </a:ext>
      </dgm:extLst>
    </dgm:pt>
    <dgm:pt modelId="{83253A67-3B29-4DED-AC11-31D98273D8BC}" type="pres">
      <dgm:prSet presAssocID="{4AEFD714-9D41-4BD5-8198-043207EA65A1}" presName="spaceRect" presStyleCnt="0"/>
      <dgm:spPr/>
    </dgm:pt>
    <dgm:pt modelId="{A7E76E4E-8730-479A-871D-8D692D59BE17}" type="pres">
      <dgm:prSet presAssocID="{4AEFD714-9D41-4BD5-8198-043207EA65A1}" presName="textRect" presStyleLbl="revTx" presStyleIdx="3" presStyleCnt="4">
        <dgm:presLayoutVars>
          <dgm:chMax val="1"/>
          <dgm:chPref val="1"/>
        </dgm:presLayoutVars>
      </dgm:prSet>
      <dgm:spPr/>
    </dgm:pt>
  </dgm:ptLst>
  <dgm:cxnLst>
    <dgm:cxn modelId="{F2C88A1F-5766-482A-B6CA-4531D16DC3BB}" type="presOf" srcId="{D10D052D-8A94-4469-9E3F-BAE3995FEF9A}" destId="{240C427A-744E-420C-8BC1-D61433909C16}" srcOrd="0" destOrd="0" presId="urn:microsoft.com/office/officeart/2018/5/layout/IconCircleLabelList"/>
    <dgm:cxn modelId="{18931D29-72C6-456A-849A-A570F9AA3283}" srcId="{2E9C1E5D-5CEF-4435-95C1-4247765F8155}" destId="{8A9A2F41-A968-42EB-9AAE-39C0CD8441C8}" srcOrd="2" destOrd="0" parTransId="{947D67BF-B3EC-4DF4-9EB7-A0976D01CBD6}" sibTransId="{CF3B2998-41F9-46FB-85A8-78AC095A5032}"/>
    <dgm:cxn modelId="{17606F41-3DC0-46FF-89DD-4883D8422319}" type="presOf" srcId="{EA3DF5BB-D784-4527-BAA9-09529D18918C}" destId="{04C2D87E-2170-46C4-8B35-90664F6C79A0}" srcOrd="0" destOrd="0" presId="urn:microsoft.com/office/officeart/2018/5/layout/IconCircleLabelList"/>
    <dgm:cxn modelId="{F5007269-411C-47DA-AD0C-B01D79035A3A}" srcId="{2E9C1E5D-5CEF-4435-95C1-4247765F8155}" destId="{D10D052D-8A94-4469-9E3F-BAE3995FEF9A}" srcOrd="1" destOrd="0" parTransId="{ED4DA570-BC39-4310-8753-8364BAF893BC}" sibTransId="{29813FBE-63E9-4BA9-B7A3-FBB633448303}"/>
    <dgm:cxn modelId="{FE099E74-53BB-455B-A990-0F7E2ABCF259}" type="presOf" srcId="{4AEFD714-9D41-4BD5-8198-043207EA65A1}" destId="{A7E76E4E-8730-479A-871D-8D692D59BE17}" srcOrd="0" destOrd="0" presId="urn:microsoft.com/office/officeart/2018/5/layout/IconCircleLabelList"/>
    <dgm:cxn modelId="{92B7177D-9C8F-478E-A922-952C1868E107}" srcId="{2E9C1E5D-5CEF-4435-95C1-4247765F8155}" destId="{EA3DF5BB-D784-4527-BAA9-09529D18918C}" srcOrd="0" destOrd="0" parTransId="{8406B1A8-F197-45D6-A02B-B433380F8D9C}" sibTransId="{86638187-E4BA-4160-9031-50355D0ABC47}"/>
    <dgm:cxn modelId="{CDD60EB4-9C8B-4421-AEC0-2B87235C0E47}" type="presOf" srcId="{8A9A2F41-A968-42EB-9AAE-39C0CD8441C8}" destId="{BDA22CDA-023E-4F26-BD8D-7ADAF2EFD462}" srcOrd="0" destOrd="0" presId="urn:microsoft.com/office/officeart/2018/5/layout/IconCircleLabelList"/>
    <dgm:cxn modelId="{2D53FFDB-BE07-4BBF-B5D0-C318724CFF41}" srcId="{2E9C1E5D-5CEF-4435-95C1-4247765F8155}" destId="{4AEFD714-9D41-4BD5-8198-043207EA65A1}" srcOrd="3" destOrd="0" parTransId="{2BC378BD-AC81-4C42-90F4-390A665A966F}" sibTransId="{323DA66C-7589-445B-8D2D-4A6497094C4A}"/>
    <dgm:cxn modelId="{3A3185EF-3369-4C10-9FB6-D21D10467115}" type="presOf" srcId="{2E9C1E5D-5CEF-4435-95C1-4247765F8155}" destId="{F1508B28-06CA-46AD-95F7-0C6B67B9567C}" srcOrd="0" destOrd="0" presId="urn:microsoft.com/office/officeart/2018/5/layout/IconCircleLabelList"/>
    <dgm:cxn modelId="{CC7FE172-6766-4B57-80EA-F47E9BE804C0}" type="presParOf" srcId="{F1508B28-06CA-46AD-95F7-0C6B67B9567C}" destId="{CF7F9548-6BB6-4B9F-8245-2A7E007B1997}" srcOrd="0" destOrd="0" presId="urn:microsoft.com/office/officeart/2018/5/layout/IconCircleLabelList"/>
    <dgm:cxn modelId="{19D4D4E3-6187-4ED6-89B0-F82D98AB252A}" type="presParOf" srcId="{CF7F9548-6BB6-4B9F-8245-2A7E007B1997}" destId="{1BBCFB40-B9B2-4518-A9A2-8DE2B99F9E25}" srcOrd="0" destOrd="0" presId="urn:microsoft.com/office/officeart/2018/5/layout/IconCircleLabelList"/>
    <dgm:cxn modelId="{608B9D17-B868-488F-83A1-E346841DABDB}" type="presParOf" srcId="{CF7F9548-6BB6-4B9F-8245-2A7E007B1997}" destId="{8F7710BC-E6D4-41CC-BF94-5EA359961416}" srcOrd="1" destOrd="0" presId="urn:microsoft.com/office/officeart/2018/5/layout/IconCircleLabelList"/>
    <dgm:cxn modelId="{940066EB-6C0F-4F19-AA56-AA79E4C58C3B}" type="presParOf" srcId="{CF7F9548-6BB6-4B9F-8245-2A7E007B1997}" destId="{526620E7-385A-4625-AAD4-BA031FC5A677}" srcOrd="2" destOrd="0" presId="urn:microsoft.com/office/officeart/2018/5/layout/IconCircleLabelList"/>
    <dgm:cxn modelId="{E5D71590-1D8E-49F1-9944-087DA451F2E2}" type="presParOf" srcId="{CF7F9548-6BB6-4B9F-8245-2A7E007B1997}" destId="{04C2D87E-2170-46C4-8B35-90664F6C79A0}" srcOrd="3" destOrd="0" presId="urn:microsoft.com/office/officeart/2018/5/layout/IconCircleLabelList"/>
    <dgm:cxn modelId="{CBB807DB-E7E1-4BF4-9303-20FA81E1D618}" type="presParOf" srcId="{F1508B28-06CA-46AD-95F7-0C6B67B9567C}" destId="{87C413A8-9BC2-4109-B6FA-8A034EF7AF57}" srcOrd="1" destOrd="0" presId="urn:microsoft.com/office/officeart/2018/5/layout/IconCircleLabelList"/>
    <dgm:cxn modelId="{AB6FC9CD-0758-4E64-AA53-37A9C88FB183}" type="presParOf" srcId="{F1508B28-06CA-46AD-95F7-0C6B67B9567C}" destId="{5499E0D7-7E3B-4AF0-862C-67B26095B8D7}" srcOrd="2" destOrd="0" presId="urn:microsoft.com/office/officeart/2018/5/layout/IconCircleLabelList"/>
    <dgm:cxn modelId="{624C1AFC-C2FE-4117-B782-FB741C666661}" type="presParOf" srcId="{5499E0D7-7E3B-4AF0-862C-67B26095B8D7}" destId="{F14E6947-54BB-41F4-9CDC-687E56B43837}" srcOrd="0" destOrd="0" presId="urn:microsoft.com/office/officeart/2018/5/layout/IconCircleLabelList"/>
    <dgm:cxn modelId="{D299A6AF-38FB-47F4-8F8C-9E9A6D585E31}" type="presParOf" srcId="{5499E0D7-7E3B-4AF0-862C-67B26095B8D7}" destId="{5E100BA5-F184-4940-986C-66631F2D73FC}" srcOrd="1" destOrd="0" presId="urn:microsoft.com/office/officeart/2018/5/layout/IconCircleLabelList"/>
    <dgm:cxn modelId="{9B4E1B2C-A3E4-47EC-AAD8-2F1E24932436}" type="presParOf" srcId="{5499E0D7-7E3B-4AF0-862C-67B26095B8D7}" destId="{2875FCDD-ACD9-4BB3-93AC-7E94F518C18C}" srcOrd="2" destOrd="0" presId="urn:microsoft.com/office/officeart/2018/5/layout/IconCircleLabelList"/>
    <dgm:cxn modelId="{F24E0CF3-FE86-46DB-AE95-210B8FA0537C}" type="presParOf" srcId="{5499E0D7-7E3B-4AF0-862C-67B26095B8D7}" destId="{240C427A-744E-420C-8BC1-D61433909C16}" srcOrd="3" destOrd="0" presId="urn:microsoft.com/office/officeart/2018/5/layout/IconCircleLabelList"/>
    <dgm:cxn modelId="{6E4CEF2D-A662-47E1-A85E-49A92574E5B6}" type="presParOf" srcId="{F1508B28-06CA-46AD-95F7-0C6B67B9567C}" destId="{45DF10B2-EA80-485B-A0A0-AF5712547DD8}" srcOrd="3" destOrd="0" presId="urn:microsoft.com/office/officeart/2018/5/layout/IconCircleLabelList"/>
    <dgm:cxn modelId="{FEFCC5E3-1C97-4E5F-AA58-2DA072540F8C}" type="presParOf" srcId="{F1508B28-06CA-46AD-95F7-0C6B67B9567C}" destId="{C8315D56-1C5D-44A9-82D8-8F73831F9582}" srcOrd="4" destOrd="0" presId="urn:microsoft.com/office/officeart/2018/5/layout/IconCircleLabelList"/>
    <dgm:cxn modelId="{0FD29CC7-77B6-40B9-ACAB-5FA0E3007E8F}" type="presParOf" srcId="{C8315D56-1C5D-44A9-82D8-8F73831F9582}" destId="{72A33A07-8197-4319-8B3F-40DE39A70211}" srcOrd="0" destOrd="0" presId="urn:microsoft.com/office/officeart/2018/5/layout/IconCircleLabelList"/>
    <dgm:cxn modelId="{5BF428D8-CB5B-4AAD-B534-90380D1F1801}" type="presParOf" srcId="{C8315D56-1C5D-44A9-82D8-8F73831F9582}" destId="{01CF326C-CB8B-466E-B4F5-37F807D14D56}" srcOrd="1" destOrd="0" presId="urn:microsoft.com/office/officeart/2018/5/layout/IconCircleLabelList"/>
    <dgm:cxn modelId="{069D3D3C-25E5-4FD8-B37C-11F95887A031}" type="presParOf" srcId="{C8315D56-1C5D-44A9-82D8-8F73831F9582}" destId="{1EB6EAB1-1704-4AEE-9D1B-8F0796D5555A}" srcOrd="2" destOrd="0" presId="urn:microsoft.com/office/officeart/2018/5/layout/IconCircleLabelList"/>
    <dgm:cxn modelId="{74B796A1-EB27-4209-B8BF-B314295F3D13}" type="presParOf" srcId="{C8315D56-1C5D-44A9-82D8-8F73831F9582}" destId="{BDA22CDA-023E-4F26-BD8D-7ADAF2EFD462}" srcOrd="3" destOrd="0" presId="urn:microsoft.com/office/officeart/2018/5/layout/IconCircleLabelList"/>
    <dgm:cxn modelId="{B256B454-BDDC-4F5E-96A0-935D42B0D1A6}" type="presParOf" srcId="{F1508B28-06CA-46AD-95F7-0C6B67B9567C}" destId="{F516E78F-592A-4462-B15C-8CBF053A63E6}" srcOrd="5" destOrd="0" presId="urn:microsoft.com/office/officeart/2018/5/layout/IconCircleLabelList"/>
    <dgm:cxn modelId="{CBC550FF-FAB0-420E-A81A-630E2AC32966}" type="presParOf" srcId="{F1508B28-06CA-46AD-95F7-0C6B67B9567C}" destId="{2743C6E9-3E42-48A4-B551-2D958712A1A8}" srcOrd="6" destOrd="0" presId="urn:microsoft.com/office/officeart/2018/5/layout/IconCircleLabelList"/>
    <dgm:cxn modelId="{3D20B8C6-44E7-453B-89C3-742CA9EF66F7}" type="presParOf" srcId="{2743C6E9-3E42-48A4-B551-2D958712A1A8}" destId="{776D288E-A4D7-4C91-902B-009D017C3E27}" srcOrd="0" destOrd="0" presId="urn:microsoft.com/office/officeart/2018/5/layout/IconCircleLabelList"/>
    <dgm:cxn modelId="{D50F7166-4FCF-495F-8B27-E7E28391E570}" type="presParOf" srcId="{2743C6E9-3E42-48A4-B551-2D958712A1A8}" destId="{F9BC229E-5018-437A-A87F-211B4F486F57}" srcOrd="1" destOrd="0" presId="urn:microsoft.com/office/officeart/2018/5/layout/IconCircleLabelList"/>
    <dgm:cxn modelId="{70A2D899-DA85-4B11-A604-1F756E94F3F8}" type="presParOf" srcId="{2743C6E9-3E42-48A4-B551-2D958712A1A8}" destId="{83253A67-3B29-4DED-AC11-31D98273D8BC}" srcOrd="2" destOrd="0" presId="urn:microsoft.com/office/officeart/2018/5/layout/IconCircleLabelList"/>
    <dgm:cxn modelId="{FF4E9D5C-9F03-4458-B53B-056364CF8016}" type="presParOf" srcId="{2743C6E9-3E42-48A4-B551-2D958712A1A8}" destId="{A7E76E4E-8730-479A-871D-8D692D59BE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CFB40-B9B2-4518-A9A2-8DE2B99F9E25}">
      <dsp:nvSpPr>
        <dsp:cNvPr id="0" name=""/>
        <dsp:cNvSpPr/>
      </dsp:nvSpPr>
      <dsp:spPr>
        <a:xfrm>
          <a:off x="575069" y="613184"/>
          <a:ext cx="1246710" cy="12467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710BC-E6D4-41CC-BF94-5EA359961416}">
      <dsp:nvSpPr>
        <dsp:cNvPr id="0" name=""/>
        <dsp:cNvSpPr/>
      </dsp:nvSpPr>
      <dsp:spPr>
        <a:xfrm>
          <a:off x="840761" y="878877"/>
          <a:ext cx="715325" cy="715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4C2D87E-2170-46C4-8B35-90664F6C79A0}">
      <dsp:nvSpPr>
        <dsp:cNvPr id="0" name=""/>
        <dsp:cNvSpPr/>
      </dsp:nvSpPr>
      <dsp:spPr>
        <a:xfrm>
          <a:off x="176530"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Background of agency </a:t>
          </a:r>
          <a:r>
            <a:rPr lang="nl-NL" sz="1200" kern="1200">
              <a:latin typeface="Arial" panose="020B0604020202020204"/>
            </a:rPr>
            <a:t>and development of the</a:t>
          </a:r>
          <a:r>
            <a:rPr lang="nl-NL" sz="1200" kern="1200"/>
            <a:t> game</a:t>
          </a:r>
          <a:endParaRPr lang="en-US" sz="1200" kern="1200"/>
        </a:p>
      </dsp:txBody>
      <dsp:txXfrm>
        <a:off x="176530" y="2248215"/>
        <a:ext cx="2043787" cy="720000"/>
      </dsp:txXfrm>
    </dsp:sp>
    <dsp:sp modelId="{F14E6947-54BB-41F4-9CDC-687E56B43837}">
      <dsp:nvSpPr>
        <dsp:cNvPr id="0" name=""/>
        <dsp:cNvSpPr/>
      </dsp:nvSpPr>
      <dsp:spPr>
        <a:xfrm>
          <a:off x="2976519" y="613184"/>
          <a:ext cx="1246710" cy="12467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00BA5-F184-4940-986C-66631F2D73FC}">
      <dsp:nvSpPr>
        <dsp:cNvPr id="0" name=""/>
        <dsp:cNvSpPr/>
      </dsp:nvSpPr>
      <dsp:spPr>
        <a:xfrm>
          <a:off x="3242212" y="878877"/>
          <a:ext cx="715325" cy="715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0C427A-744E-420C-8BC1-D61433909C16}">
      <dsp:nvSpPr>
        <dsp:cNvPr id="0" name=""/>
        <dsp:cNvSpPr/>
      </dsp:nvSpPr>
      <dsp:spPr>
        <a:xfrm>
          <a:off x="257798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How does </a:t>
          </a:r>
          <a:r>
            <a:rPr lang="nl-NL" sz="1200" kern="1200" err="1"/>
            <a:t>it</a:t>
          </a:r>
          <a:r>
            <a:rPr lang="nl-NL" sz="1200" kern="1200"/>
            <a:t> </a:t>
          </a:r>
          <a:r>
            <a:rPr lang="nl-NL" sz="1200" kern="1200" err="1"/>
            <a:t>work</a:t>
          </a:r>
          <a:r>
            <a:rPr lang="nl-NL" sz="1200" kern="1200"/>
            <a:t>?</a:t>
          </a:r>
          <a:endParaRPr lang="en-US" sz="1200" kern="1200"/>
        </a:p>
      </dsp:txBody>
      <dsp:txXfrm>
        <a:off x="2577981" y="2248215"/>
        <a:ext cx="2043787" cy="720000"/>
      </dsp:txXfrm>
    </dsp:sp>
    <dsp:sp modelId="{72A33A07-8197-4319-8B3F-40DE39A70211}">
      <dsp:nvSpPr>
        <dsp:cNvPr id="0" name=""/>
        <dsp:cNvSpPr/>
      </dsp:nvSpPr>
      <dsp:spPr>
        <a:xfrm>
          <a:off x="5377969" y="613184"/>
          <a:ext cx="1246710" cy="12467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F326C-CB8B-466E-B4F5-37F807D14D56}">
      <dsp:nvSpPr>
        <dsp:cNvPr id="0" name=""/>
        <dsp:cNvSpPr/>
      </dsp:nvSpPr>
      <dsp:spPr>
        <a:xfrm>
          <a:off x="5643662" y="878877"/>
          <a:ext cx="715325" cy="715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DA22CDA-023E-4F26-BD8D-7ADAF2EFD462}">
      <dsp:nvSpPr>
        <dsp:cNvPr id="0" name=""/>
        <dsp:cNvSpPr/>
      </dsp:nvSpPr>
      <dsp:spPr>
        <a:xfrm>
          <a:off x="497943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Game time</a:t>
          </a:r>
          <a:endParaRPr lang="en-US" sz="1200" kern="1200"/>
        </a:p>
      </dsp:txBody>
      <dsp:txXfrm>
        <a:off x="4979431" y="2248215"/>
        <a:ext cx="2043787" cy="720000"/>
      </dsp:txXfrm>
    </dsp:sp>
    <dsp:sp modelId="{776D288E-A4D7-4C91-902B-009D017C3E27}">
      <dsp:nvSpPr>
        <dsp:cNvPr id="0" name=""/>
        <dsp:cNvSpPr/>
      </dsp:nvSpPr>
      <dsp:spPr>
        <a:xfrm>
          <a:off x="7779420" y="613184"/>
          <a:ext cx="1246710" cy="124671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C229E-5018-437A-A87F-211B4F486F57}">
      <dsp:nvSpPr>
        <dsp:cNvPr id="0" name=""/>
        <dsp:cNvSpPr/>
      </dsp:nvSpPr>
      <dsp:spPr>
        <a:xfrm>
          <a:off x="8045112" y="878877"/>
          <a:ext cx="715325" cy="7153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7E76E4E-8730-479A-871D-8D692D59BE17}">
      <dsp:nvSpPr>
        <dsp:cNvPr id="0" name=""/>
        <dsp:cNvSpPr/>
      </dsp:nvSpPr>
      <dsp:spPr>
        <a:xfrm>
          <a:off x="7380881" y="2248215"/>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Wrap-up</a:t>
          </a:r>
          <a:r>
            <a:rPr lang="nl-NL" sz="1200" kern="1200">
              <a:latin typeface="Arial" panose="020B0604020202020204"/>
            </a:rPr>
            <a:t> </a:t>
          </a:r>
          <a:endParaRPr lang="en-US" sz="1200" kern="1200"/>
        </a:p>
      </dsp:txBody>
      <dsp:txXfrm>
        <a:off x="7380881" y="2248215"/>
        <a:ext cx="2043787"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1C3C-7BAE-4975-A8F5-E6B74B907398}" type="datetimeFigureOut">
              <a:rPr lang="nl-NL" smtClean="0"/>
              <a:t>30-11-2023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903D4-7BEC-492C-9C40-E6B3E40C7DD1}" type="slidenum">
              <a:rPr lang="nl-NL" smtClean="0"/>
              <a:t>‹nr.›</a:t>
            </a:fld>
            <a:endParaRPr lang="nl-NL"/>
          </a:p>
        </p:txBody>
      </p:sp>
    </p:spTree>
    <p:extLst>
      <p:ext uri="{BB962C8B-B14F-4D97-AF65-F5344CB8AC3E}">
        <p14:creationId xmlns:p14="http://schemas.microsoft.com/office/powerpoint/2010/main" val="374777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Kyle</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1</a:t>
            </a:fld>
            <a:endParaRPr lang="nl-NL"/>
          </a:p>
        </p:txBody>
      </p:sp>
    </p:spTree>
    <p:extLst>
      <p:ext uri="{BB962C8B-B14F-4D97-AF65-F5344CB8AC3E}">
        <p14:creationId xmlns:p14="http://schemas.microsoft.com/office/powerpoint/2010/main" val="5616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Jacqueline</a:t>
            </a:r>
          </a:p>
          <a:p>
            <a:r>
              <a:rPr lang="en-US">
                <a:ea typeface="Calibri"/>
                <a:cs typeface="Calibri"/>
              </a:rPr>
              <a:t>Een held </a:t>
            </a:r>
            <a:r>
              <a:rPr lang="en-US" err="1">
                <a:ea typeface="Calibri"/>
                <a:cs typeface="Calibri"/>
              </a:rPr>
              <a:t>naar</a:t>
            </a:r>
            <a:r>
              <a:rPr lang="en-US">
                <a:ea typeface="Calibri"/>
                <a:cs typeface="Calibri"/>
              </a:rPr>
              <a:t> eigen keuze actie bedenken</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10</a:t>
            </a:fld>
            <a:endParaRPr lang="nl-NL"/>
          </a:p>
        </p:txBody>
      </p:sp>
    </p:spTree>
    <p:extLst>
      <p:ext uri="{BB962C8B-B14F-4D97-AF65-F5344CB8AC3E}">
        <p14:creationId xmlns:p14="http://schemas.microsoft.com/office/powerpoint/2010/main" val="172119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a typeface="Calibri"/>
                <a:cs typeface="Calibri"/>
              </a:rPr>
              <a:t>Jacqueline </a:t>
            </a:r>
            <a:r>
              <a:rPr lang="en-US" dirty="0" err="1">
                <a:ea typeface="Calibri"/>
                <a:cs typeface="Calibri"/>
              </a:rPr>
              <a:t>slingert</a:t>
            </a:r>
            <a:r>
              <a:rPr lang="en-US" dirty="0">
                <a:ea typeface="Calibri"/>
                <a:cs typeface="Calibri"/>
              </a:rPr>
              <a:t> </a:t>
            </a:r>
            <a:r>
              <a:rPr lang="en-US" dirty="0" err="1">
                <a:ea typeface="Calibri"/>
                <a:cs typeface="Calibri"/>
              </a:rPr>
              <a:t>aan</a:t>
            </a:r>
            <a:r>
              <a:rPr lang="en-US" dirty="0">
                <a:ea typeface="Calibri"/>
                <a:cs typeface="Calibri"/>
              </a:rPr>
              <a:t>, </a:t>
            </a:r>
            <a:r>
              <a:rPr lang="en-US" dirty="0" err="1">
                <a:ea typeface="Calibri"/>
                <a:cs typeface="Calibri"/>
              </a:rPr>
              <a:t>allen</a:t>
            </a:r>
            <a:r>
              <a:rPr lang="en-US" dirty="0">
                <a:ea typeface="Calibri"/>
                <a:cs typeface="Calibri"/>
              </a:rPr>
              <a:t> </a:t>
            </a:r>
            <a:r>
              <a:rPr lang="en-US" dirty="0" err="1">
                <a:ea typeface="Calibri"/>
                <a:cs typeface="Calibri"/>
              </a:rPr>
              <a:t>begeleiden</a:t>
            </a:r>
            <a:endParaRPr lang="en-US" dirty="0">
              <a:ea typeface="Calibri"/>
              <a:cs typeface="Calibri"/>
            </a:endParaRPr>
          </a:p>
          <a:p>
            <a:endParaRPr lang="en-US">
              <a:ea typeface="Calibri"/>
              <a:cs typeface="Calibri"/>
            </a:endParaRPr>
          </a:p>
          <a:p>
            <a:r>
              <a:rPr lang="nl-NL" dirty="0"/>
              <a:t>Afbeelding gedownload op 10 november 2023 van, </a:t>
            </a:r>
            <a:r>
              <a:rPr lang="en-US" dirty="0"/>
              <a:t>https://www.google.com/url?sa=i&amp;url=https%3A%2F%2Fwww.freepik.com%2Fpremium-vector%2Flet-s-play-colorful-lettering_41127141.htm&amp;psig=AOvVaw15P4pn7shYiKMykvpvd_zN&amp;ust=1699457324378000&amp;source=images&amp;cd=vfe&amp;opi=89978449&amp;ved=0CBEQjRxqFwoTCJidpJSasoIDFQAAAAAdAAAAABAD</a:t>
            </a:r>
            <a:endParaRPr lang="en-US" dirty="0">
              <a:cs typeface="Calibri"/>
            </a:endParaRP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11</a:t>
            </a:fld>
            <a:endParaRPr lang="nl-NL"/>
          </a:p>
        </p:txBody>
      </p:sp>
    </p:spTree>
    <p:extLst>
      <p:ext uri="{BB962C8B-B14F-4D97-AF65-F5344CB8AC3E}">
        <p14:creationId xmlns:p14="http://schemas.microsoft.com/office/powerpoint/2010/main" val="214840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a typeface="Calibri"/>
                <a:cs typeface="Calibri"/>
              </a:rPr>
              <a:t>Harry:</a:t>
            </a:r>
          </a:p>
          <a:p>
            <a:pPr marL="383540" indent="-383540">
              <a:lnSpc>
                <a:spcPct val="94000"/>
              </a:lnSpc>
              <a:spcBef>
                <a:spcPts val="1000"/>
              </a:spcBef>
              <a:spcAft>
                <a:spcPts val="200"/>
              </a:spcAft>
              <a:buFont typeface="Arial"/>
              <a:buChar char="•"/>
            </a:pPr>
            <a:r>
              <a:rPr lang="nl-NL" dirty="0"/>
              <a:t>Wat heeft het opgeleverd?</a:t>
            </a:r>
            <a:endParaRPr lang="en-US" dirty="0"/>
          </a:p>
          <a:p>
            <a:pPr marL="383540" indent="-383540">
              <a:lnSpc>
                <a:spcPct val="94000"/>
              </a:lnSpc>
              <a:spcBef>
                <a:spcPts val="1000"/>
              </a:spcBef>
              <a:spcAft>
                <a:spcPts val="200"/>
              </a:spcAft>
              <a:buFont typeface="Arial"/>
              <a:buChar char="•"/>
            </a:pPr>
            <a:r>
              <a:rPr lang="nl-NL" dirty="0"/>
              <a:t>In welke context inzetten?</a:t>
            </a:r>
            <a:endParaRPr lang="en-US" dirty="0"/>
          </a:p>
          <a:p>
            <a:pPr marL="383540" indent="-383540">
              <a:lnSpc>
                <a:spcPct val="94000"/>
              </a:lnSpc>
              <a:spcBef>
                <a:spcPts val="1000"/>
              </a:spcBef>
              <a:spcAft>
                <a:spcPts val="200"/>
              </a:spcAft>
              <a:buFont typeface="Arial"/>
              <a:buChar char="•"/>
            </a:pPr>
            <a:r>
              <a:rPr lang="nl-NL" dirty="0"/>
              <a:t>Tips/opmerkingen </a:t>
            </a:r>
            <a:r>
              <a:rPr lang="nl-NL" dirty="0" err="1"/>
              <a:t>etc</a:t>
            </a:r>
            <a:endParaRPr lang="nl-NL" dirty="0" err="1">
              <a:cs typeface="Calibri"/>
            </a:endParaRPr>
          </a:p>
          <a:p>
            <a:pPr marL="383540" indent="-383540">
              <a:lnSpc>
                <a:spcPct val="94000"/>
              </a:lnSpc>
              <a:spcBef>
                <a:spcPts val="1000"/>
              </a:spcBef>
              <a:spcAft>
                <a:spcPts val="200"/>
              </a:spcAft>
              <a:buFont typeface="Arial"/>
              <a:buChar char="•"/>
            </a:pPr>
            <a:r>
              <a:rPr lang="nl-NL" dirty="0"/>
              <a:t>Spel uitdelen</a:t>
            </a:r>
            <a:endParaRPr lang="nl-NL" dirty="0">
              <a:cs typeface="Calibri"/>
            </a:endParaRPr>
          </a:p>
          <a:p>
            <a:pPr marL="383540" indent="-383540">
              <a:lnSpc>
                <a:spcPct val="94000"/>
              </a:lnSpc>
              <a:spcBef>
                <a:spcPts val="1000"/>
              </a:spcBef>
              <a:spcAft>
                <a:spcPts val="200"/>
              </a:spcAft>
              <a:buFont typeface="Arial"/>
              <a:buChar char="•"/>
            </a:pPr>
            <a:endParaRPr lang="nl-NL" dirty="0"/>
          </a:p>
          <a:p>
            <a:pPr>
              <a:lnSpc>
                <a:spcPct val="94000"/>
              </a:lnSpc>
              <a:spcBef>
                <a:spcPts val="1000"/>
              </a:spcBef>
              <a:spcAft>
                <a:spcPts val="200"/>
              </a:spcAft>
            </a:pPr>
            <a:r>
              <a:rPr lang="nl-NL"/>
              <a:t>Afbeelding gedownload op 10 november 2023 van, https://www.google.com/url?sa=i&amp;url=https%3A%2F%2Fwww.talabat.com%2Fuae%2Fwrap-up-difc&amp;psig=AOvVaw2HpZ4jPJHNDyAmoXRxOccN&amp;ust=1699457463177000&amp;source=images&amp;cd=vfe&amp;opi=89978449&amp;ved=0CBEQjRxqFwoTCNjlv_masoIDFQAAAAAdAAAAABAD</a:t>
            </a:r>
            <a:endParaRPr lang="nl-NL">
              <a:cs typeface="Calibri"/>
            </a:endParaRP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12</a:t>
            </a:fld>
            <a:endParaRPr lang="nl-NL"/>
          </a:p>
        </p:txBody>
      </p:sp>
    </p:spTree>
    <p:extLst>
      <p:ext uri="{BB962C8B-B14F-4D97-AF65-F5344CB8AC3E}">
        <p14:creationId xmlns:p14="http://schemas.microsoft.com/office/powerpoint/2010/main" val="271866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Harry</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13</a:t>
            </a:fld>
            <a:endParaRPr lang="nl-NL"/>
          </a:p>
        </p:txBody>
      </p:sp>
    </p:spTree>
    <p:extLst>
      <p:ext uri="{BB962C8B-B14F-4D97-AF65-F5344CB8AC3E}">
        <p14:creationId xmlns:p14="http://schemas.microsoft.com/office/powerpoint/2010/main" val="188618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Kyle</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2</a:t>
            </a:fld>
            <a:endParaRPr lang="nl-NL"/>
          </a:p>
        </p:txBody>
      </p:sp>
    </p:spTree>
    <p:extLst>
      <p:ext uri="{BB962C8B-B14F-4D97-AF65-F5344CB8AC3E}">
        <p14:creationId xmlns:p14="http://schemas.microsoft.com/office/powerpoint/2010/main" val="279380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Kyle</a:t>
            </a:r>
            <a:endParaRPr lang="nl-NL" dirty="0"/>
          </a:p>
          <a:p>
            <a:r>
              <a:rPr lang="nl-NL" dirty="0"/>
              <a:t>Theoretisch perspectief: </a:t>
            </a:r>
            <a:endParaRPr lang="nl-NL" dirty="0">
              <a:cs typeface="Calibri" panose="020F0502020204030204"/>
            </a:endParaRPr>
          </a:p>
          <a:p>
            <a:pPr lvl="2"/>
            <a:r>
              <a:rPr lang="nl-NL" dirty="0"/>
              <a:t>Agency: meer dan een ‘</a:t>
            </a:r>
            <a:r>
              <a:rPr lang="nl-NL" dirty="0" err="1"/>
              <a:t>trait</a:t>
            </a:r>
            <a:r>
              <a:rPr lang="nl-NL" dirty="0"/>
              <a:t>’</a:t>
            </a:r>
            <a:endParaRPr lang="nl-NL" dirty="0">
              <a:cs typeface="Calibri"/>
            </a:endParaRPr>
          </a:p>
          <a:p>
            <a:pPr lvl="2"/>
            <a:r>
              <a:rPr lang="nl-NL" dirty="0"/>
              <a:t>Bewust handelen</a:t>
            </a:r>
            <a:endParaRPr lang="nl-NL" dirty="0">
              <a:cs typeface="Calibri"/>
            </a:endParaRPr>
          </a:p>
          <a:p>
            <a:pPr lvl="2"/>
            <a:r>
              <a:rPr lang="nl-NL" dirty="0"/>
              <a:t>Gerichtheid op ‘proces’ (</a:t>
            </a:r>
            <a:r>
              <a:rPr lang="nl-NL" dirty="0" err="1"/>
              <a:t>Bandura</a:t>
            </a:r>
            <a:r>
              <a:rPr lang="nl-NL" dirty="0"/>
              <a:t>) en/of ook waar het proces toe leidt (</a:t>
            </a:r>
            <a:r>
              <a:rPr lang="nl-NL" dirty="0" err="1"/>
              <a:t>Etelapelto</a:t>
            </a:r>
            <a:r>
              <a:rPr lang="nl-NL" dirty="0"/>
              <a:t>)</a:t>
            </a:r>
            <a:endParaRPr lang="nl-NL" dirty="0">
              <a:cs typeface="Calibri"/>
            </a:endParaRPr>
          </a:p>
          <a:p>
            <a:pPr lvl="2"/>
            <a:r>
              <a:rPr lang="nl-NL" dirty="0"/>
              <a:t>Relatie tot andere concepten: autonomie, zelfregulatie, etc.</a:t>
            </a:r>
            <a:endParaRPr lang="nl-NL" dirty="0">
              <a:cs typeface="Calibri"/>
            </a:endParaRPr>
          </a:p>
          <a:p>
            <a:endParaRPr lang="nl-NL" dirty="0"/>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3</a:t>
            </a:fld>
            <a:endParaRPr lang="nl-NL"/>
          </a:p>
        </p:txBody>
      </p:sp>
    </p:spTree>
    <p:extLst>
      <p:ext uri="{BB962C8B-B14F-4D97-AF65-F5344CB8AC3E}">
        <p14:creationId xmlns:p14="http://schemas.microsoft.com/office/powerpoint/2010/main" val="298047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Stuurkracht is niet een eigenschap die een leraar wel of niet heeft. Het is ook niet uitsluitend een eigenschap van een context: bijvoorbeeld als de schoolcultuur maar ruimte biedt aan leraren, dan gaan de leraren ook vanzelf die ruimte pakken. Stuurkracht wordt mogelijk gemaakt door een combinatie van persoonlijke kenmerken en contextkenmerken.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Hier zien jullie een zeilschip met een leraar aan het roer, maar er zijn geen zeilen, de te varen koers is onbekend, en er is bovendien geen wind.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Ten eerste is het van belang dat de leraar weet welke </a:t>
            </a:r>
            <a:r>
              <a:rPr lang="nl-NL" b="1" dirty="0"/>
              <a:t>koers</a:t>
            </a:r>
            <a:r>
              <a:rPr lang="nl-NL" dirty="0"/>
              <a:t> hij moet varen. Met andere woorden: hij moet een duidelijk beeld hebben van zijn eigen professionele identiteit. Hoe kijkt hij naar zijn eigen rol als leraar? Wat vindt hij belangrijk in het onderwijs? En wat zijn </a:t>
            </a:r>
            <a:r>
              <a:rPr lang="nl-NL" dirty="0" err="1"/>
              <a:t>zijn</a:t>
            </a:r>
            <a:r>
              <a:rPr lang="nl-NL" dirty="0"/>
              <a:t> drijfveren?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te kunnen varen zijn ook </a:t>
            </a:r>
            <a:r>
              <a:rPr lang="nl-NL" b="1" dirty="0"/>
              <a:t>zeilen</a:t>
            </a:r>
            <a:r>
              <a:rPr lang="nl-NL" dirty="0"/>
              <a:t> en een bemanning nodig. Hier gaat het om de persoonlijke expertise, de kennis, capaciteiten en ervaring van de leraar.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Zonder </a:t>
            </a:r>
            <a:r>
              <a:rPr lang="nl-NL" b="1" dirty="0"/>
              <a:t>wind</a:t>
            </a:r>
            <a:r>
              <a:rPr lang="nl-NL" dirty="0"/>
              <a:t> kan een zeilschip echter nog steeds niet varen. En de wind die wordt bepaald door contextkenmerken: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Hierbij valt te denken aan de cultuur op school: is er bijvoorbeeld sprake van een cultuur waarin je vragen mag stellen en waarin samengewerkt wordt, van een ondersteunende houding van collega’s en schoolleider?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Een ander contextkenmerk is de structuur op school: hierbij gaat het bijvoorbeeld om de vraag hoe verantwoordelijkheden zijn verdeeld: Zijn deze gespreid, liggen ze bij één persoon, of is er sprake van onduidelijkheid over rolverdeling en verantwoordelijkheden?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Tot slot zijn ook de materiële omstandigheden van belang: Wat is er überhaupt mogelijk als je dingen anders zou willen doen als leraar? Heb je als biologiedocent die leerlingen direct in aanraking wil brengen met de natuur bijvoorbeeld de ruimte om een excursie te doen in het bos? Of heb je als docent die ICT wil toepassen in zijn lessen op school wel de beschikking over voldoende en geschikte apparatuur?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Soms werkt de context niet mee, bijv. een schoolcultuur die leraren weinig ruimte biedt. In dit geval zou je kunnen zeggen dat er sprake is van tegenwind.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566999A1-C43D-4CEA-96C9-0EF4C9936FC1}" type="slidenum">
              <a:rPr lang="en-US" smtClean="0"/>
              <a:t>4</a:t>
            </a:fld>
            <a:endParaRPr lang="en-US"/>
          </a:p>
        </p:txBody>
      </p:sp>
    </p:spTree>
    <p:extLst>
      <p:ext uri="{BB962C8B-B14F-4D97-AF65-F5344CB8AC3E}">
        <p14:creationId xmlns:p14="http://schemas.microsoft.com/office/powerpoint/2010/main" val="68967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Annemieke</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5</a:t>
            </a:fld>
            <a:endParaRPr lang="nl-NL"/>
          </a:p>
        </p:txBody>
      </p:sp>
    </p:spTree>
    <p:extLst>
      <p:ext uri="{BB962C8B-B14F-4D97-AF65-F5344CB8AC3E}">
        <p14:creationId xmlns:p14="http://schemas.microsoft.com/office/powerpoint/2010/main" val="399661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Annemieke</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6</a:t>
            </a:fld>
            <a:endParaRPr lang="nl-NL"/>
          </a:p>
        </p:txBody>
      </p:sp>
    </p:spTree>
    <p:extLst>
      <p:ext uri="{BB962C8B-B14F-4D97-AF65-F5344CB8AC3E}">
        <p14:creationId xmlns:p14="http://schemas.microsoft.com/office/powerpoint/2010/main" val="169557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Jacqueline</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7</a:t>
            </a:fld>
            <a:endParaRPr lang="nl-NL"/>
          </a:p>
        </p:txBody>
      </p:sp>
    </p:spTree>
    <p:extLst>
      <p:ext uri="{BB962C8B-B14F-4D97-AF65-F5344CB8AC3E}">
        <p14:creationId xmlns:p14="http://schemas.microsoft.com/office/powerpoint/2010/main" val="66931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Jacqueline</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8</a:t>
            </a:fld>
            <a:endParaRPr lang="nl-NL"/>
          </a:p>
        </p:txBody>
      </p:sp>
    </p:spTree>
    <p:extLst>
      <p:ext uri="{BB962C8B-B14F-4D97-AF65-F5344CB8AC3E}">
        <p14:creationId xmlns:p14="http://schemas.microsoft.com/office/powerpoint/2010/main" val="223530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ea typeface="Calibri"/>
                <a:cs typeface="Calibri"/>
              </a:rPr>
              <a:t>Jacqueline</a:t>
            </a:r>
          </a:p>
          <a:p>
            <a:r>
              <a:rPr lang="en-US">
                <a:ea typeface="Calibri"/>
                <a:cs typeface="Calibri"/>
              </a:rPr>
              <a:t>Een held </a:t>
            </a:r>
            <a:r>
              <a:rPr lang="en-US" err="1">
                <a:ea typeface="Calibri"/>
                <a:cs typeface="Calibri"/>
              </a:rPr>
              <a:t>naar</a:t>
            </a:r>
            <a:r>
              <a:rPr lang="en-US">
                <a:ea typeface="Calibri"/>
                <a:cs typeface="Calibri"/>
              </a:rPr>
              <a:t> eigen keuze actie bedenken</a:t>
            </a:r>
          </a:p>
        </p:txBody>
      </p:sp>
      <p:sp>
        <p:nvSpPr>
          <p:cNvPr id="4" name="Tijdelijke aanduiding voor dianummer 3"/>
          <p:cNvSpPr>
            <a:spLocks noGrp="1"/>
          </p:cNvSpPr>
          <p:nvPr>
            <p:ph type="sldNum" sz="quarter" idx="5"/>
          </p:nvPr>
        </p:nvSpPr>
        <p:spPr/>
        <p:txBody>
          <a:bodyPr/>
          <a:lstStyle/>
          <a:p>
            <a:fld id="{696903D4-7BEC-492C-9C40-E6B3E40C7DD1}" type="slidenum">
              <a:rPr lang="nl-NL" smtClean="0"/>
              <a:t>9</a:t>
            </a:fld>
            <a:endParaRPr lang="nl-NL"/>
          </a:p>
        </p:txBody>
      </p:sp>
    </p:spTree>
    <p:extLst>
      <p:ext uri="{BB962C8B-B14F-4D97-AF65-F5344CB8AC3E}">
        <p14:creationId xmlns:p14="http://schemas.microsoft.com/office/powerpoint/2010/main" val="1392218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a:prstGeom prst="rect">
            <a:avLst/>
          </a:prstGeom>
        </p:spPr>
        <p:txBody>
          <a:bodyPr anchor="b">
            <a:noAutofit/>
          </a:bodyPr>
          <a:lstStyle>
            <a:lvl1pPr algn="ctr">
              <a:defRPr sz="7200" cap="all" baseline="0">
                <a:solidFill>
                  <a:schemeClr val="tx2"/>
                </a:solidFill>
              </a:defRPr>
            </a:lvl1pPr>
          </a:lstStyle>
          <a:p>
            <a:r>
              <a:rPr lang="nl-NL"/>
              <a:t>Klik om de stijl te bewerken</a:t>
            </a:r>
            <a:endParaRPr lang="en-US"/>
          </a:p>
        </p:txBody>
      </p:sp>
      <p:sp>
        <p:nvSpPr>
          <p:cNvPr id="3" name="Subtitle 2"/>
          <p:cNvSpPr>
            <a:spLocks noGrp="1"/>
          </p:cNvSpPr>
          <p:nvPr>
            <p:ph type="subTitle" idx="1"/>
          </p:nvPr>
        </p:nvSpPr>
        <p:spPr>
          <a:xfrm>
            <a:off x="2679906" y="3956279"/>
            <a:ext cx="6831673" cy="1086237"/>
          </a:xfrm>
          <a:prstGeom prst="rect">
            <a:avLst/>
          </a:prstGeo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888B90C-7401-428E-B280-390A70B90991}" type="datetimeFigureOut">
              <a:rPr lang="nl-NL" smtClean="0"/>
              <a:t>30-11-2023</a:t>
            </a:fld>
            <a:endParaRPr lang="nl-N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EAAFE98-9493-4609-8FB9-E2193E2D06C5}" type="slidenum">
              <a:rPr lang="nl-NL" smtClean="0"/>
              <a:t>‹nr.›</a:t>
            </a:fld>
            <a:endParaRPr lang="nl-N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E8A900"/>
            </a:solidFill>
            <a:ln w="0">
              <a:noFill/>
              <a:prstDash val="solid"/>
              <a:round/>
              <a:headEnd/>
              <a:tailEnd/>
            </a:ln>
          </p:spPr>
          <p:txBody>
            <a:bodyPr/>
            <a:lstStyle/>
            <a:p>
              <a:endParaRPr lang="nl-NL"/>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001370"/>
            </a:solidFill>
            <a:ln w="0">
              <a:noFill/>
              <a:prstDash val="solid"/>
              <a:round/>
              <a:headEnd/>
              <a:tailEnd/>
            </a:ln>
          </p:spPr>
        </p:sp>
      </p:grpSp>
      <p:pic>
        <p:nvPicPr>
          <p:cNvPr id="12" name="Afbeelding 11" descr="Afbeelding met tekening&#10;&#10;Automatisch gegenereerde beschrijving">
            <a:extLst>
              <a:ext uri="{FF2B5EF4-FFF2-40B4-BE49-F238E27FC236}">
                <a16:creationId xmlns:a16="http://schemas.microsoft.com/office/drawing/2014/main" id="{3791C1B1-1468-486E-AE23-F99D8FD2F60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11579" y="447564"/>
            <a:ext cx="2551172" cy="849237"/>
          </a:xfrm>
          <a:prstGeom prst="rect">
            <a:avLst/>
          </a:prstGeom>
        </p:spPr>
      </p:pic>
    </p:spTree>
    <p:extLst>
      <p:ext uri="{BB962C8B-B14F-4D97-AF65-F5344CB8AC3E}">
        <p14:creationId xmlns:p14="http://schemas.microsoft.com/office/powerpoint/2010/main" val="79275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nl-NL"/>
              <a:t>Klik om de stijl te bewerken</a:t>
            </a:r>
            <a:endParaRPr lang="en-US"/>
          </a:p>
        </p:txBody>
      </p:sp>
      <p:sp>
        <p:nvSpPr>
          <p:cNvPr id="3" name="Vertical Text Placeholder 2"/>
          <p:cNvSpPr>
            <a:spLocks noGrp="1"/>
          </p:cNvSpPr>
          <p:nvPr>
            <p:ph type="body" orient="vert" idx="1"/>
          </p:nvPr>
        </p:nvSpPr>
        <p:spPr>
          <a:xfrm>
            <a:off x="1371600" y="2295525"/>
            <a:ext cx="9601200" cy="3571875"/>
          </a:xfrm>
          <a:prstGeom prst="rect">
            <a:avLst/>
          </a:prstGeo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888B90C-7401-428E-B280-390A70B90991}" type="datetimeFigureOut">
              <a:rPr lang="nl-NL" smtClean="0"/>
              <a:t>30-11-2023</a:t>
            </a:fld>
            <a:endParaRPr lang="nl-N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171340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a:prstGeom prst="rect">
            <a:avLst/>
          </a:prstGeo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371600" y="624156"/>
            <a:ext cx="8179641" cy="5243244"/>
          </a:xfrm>
          <a:prstGeom prst="rect">
            <a:avLst/>
          </a:prstGeo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888B90C-7401-428E-B280-390A70B90991}" type="datetimeFigureOut">
              <a:rPr lang="nl-NL" smtClean="0"/>
              <a:t>30-11-2023</a:t>
            </a:fld>
            <a:endParaRPr lang="nl-N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367489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D6819-9479-439C-9CEC-4BACA938A7DE}"/>
              </a:ext>
            </a:extLst>
          </p:cNvPr>
          <p:cNvSpPr>
            <a:spLocks noGrp="1"/>
          </p:cNvSpPr>
          <p:nvPr>
            <p:ph type="title"/>
          </p:nvPr>
        </p:nvSpPr>
        <p:spPr>
          <a:xfrm>
            <a:off x="838200" y="365125"/>
            <a:ext cx="10515600" cy="1325563"/>
          </a:xfrm>
          <a:prstGeom prst="rect">
            <a:avLst/>
          </a:prstGeom>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21F7AECF-B3B9-448B-A126-083A72AEB96A}"/>
              </a:ext>
            </a:extLst>
          </p:cNvPr>
          <p:cNvSpPr>
            <a:spLocks noGrp="1"/>
          </p:cNvSpPr>
          <p:nvPr>
            <p:ph type="dt" sz="half" idx="10"/>
          </p:nvPr>
        </p:nvSpPr>
        <p:spPr/>
        <p:txBody>
          <a:bodyPr/>
          <a:lstStyle/>
          <a:p>
            <a:fld id="{3888B90C-7401-428E-B280-390A70B90991}" type="datetimeFigureOut">
              <a:rPr lang="nl-NL" smtClean="0"/>
              <a:t>30-11-2023</a:t>
            </a:fld>
            <a:endParaRPr lang="nl-NL"/>
          </a:p>
        </p:txBody>
      </p:sp>
      <p:sp>
        <p:nvSpPr>
          <p:cNvPr id="4" name="Tijdelijke aanduiding voor voettekst 3">
            <a:extLst>
              <a:ext uri="{FF2B5EF4-FFF2-40B4-BE49-F238E27FC236}">
                <a16:creationId xmlns:a16="http://schemas.microsoft.com/office/drawing/2014/main" id="{A7284B3D-2A94-4E81-8548-AB8E4640D690}"/>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5426B6E-0E4A-4B6C-830A-CE4E4FB00E54}"/>
              </a:ext>
            </a:extLst>
          </p:cNvPr>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416556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nl-NL"/>
              <a:t>Klik om de stijl te bewerken</a:t>
            </a:r>
            <a:endParaRPr lang="en-US"/>
          </a:p>
        </p:txBody>
      </p:sp>
      <p:sp>
        <p:nvSpPr>
          <p:cNvPr id="3" name="Content Placeholder 2"/>
          <p:cNvSpPr>
            <a:spLocks noGrp="1"/>
          </p:cNvSpPr>
          <p:nvPr>
            <p:ph idx="1"/>
          </p:nvPr>
        </p:nvSpPr>
        <p:spPr>
          <a:xfrm>
            <a:off x="1371600" y="2286000"/>
            <a:ext cx="9601200" cy="3581400"/>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888B90C-7401-428E-B280-390A70B90991}" type="datetimeFigureOut">
              <a:rPr lang="nl-NL" smtClean="0"/>
              <a:t>30-11-2023</a:t>
            </a:fld>
            <a:endParaRPr lang="nl-N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186259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a:prstGeom prst="rect">
            <a:avLst/>
          </a:prstGeom>
        </p:spPr>
        <p:txBody>
          <a:bodyPr anchor="b">
            <a:normAutofit/>
          </a:bodyPr>
          <a:lstStyle>
            <a:lvl1pPr algn="r">
              <a:defRPr sz="7200" cap="all" baseline="0">
                <a:solidFill>
                  <a:schemeClr val="tx2"/>
                </a:solidFill>
              </a:defRPr>
            </a:lvl1pPr>
          </a:lstStyle>
          <a:p>
            <a:r>
              <a:rPr lang="nl-NL"/>
              <a:t>Klik om de stijl te bewerken</a:t>
            </a:r>
            <a:endParaRPr lang="en-US"/>
          </a:p>
        </p:txBody>
      </p:sp>
      <p:sp>
        <p:nvSpPr>
          <p:cNvPr id="3" name="Text Placeholder 2"/>
          <p:cNvSpPr>
            <a:spLocks noGrp="1"/>
          </p:cNvSpPr>
          <p:nvPr>
            <p:ph type="body" idx="1"/>
          </p:nvPr>
        </p:nvSpPr>
        <p:spPr>
          <a:xfrm>
            <a:off x="765025" y="4216328"/>
            <a:ext cx="9612971" cy="1143324"/>
          </a:xfrm>
          <a:prstGeom prst="rect">
            <a:avLst/>
          </a:prstGeo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888B90C-7401-428E-B280-390A70B90991}" type="datetimeFigureOut">
              <a:rPr lang="nl-NL" smtClean="0"/>
              <a:t>30-11-2023</a:t>
            </a:fld>
            <a:endParaRPr lang="nl-N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nl-N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EAAFE98-9493-4609-8FB9-E2193E2D06C5}" type="slidenum">
              <a:rPr lang="nl-NL" smtClean="0"/>
              <a:t>‹nr.›</a:t>
            </a:fld>
            <a:endParaRPr lang="nl-N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rgbClr val="E8A900"/>
          </a:solidFill>
          <a:ln w="0">
            <a:noFill/>
            <a:prstDash val="solid"/>
            <a:round/>
            <a:headEnd/>
            <a:tailEnd/>
          </a:ln>
        </p:spPr>
      </p:sp>
      <p:pic>
        <p:nvPicPr>
          <p:cNvPr id="8" name="Afbeelding 7" descr="Afbeelding met tekening&#10;&#10;Automatisch gegenereerde beschrijving">
            <a:extLst>
              <a:ext uri="{FF2B5EF4-FFF2-40B4-BE49-F238E27FC236}">
                <a16:creationId xmlns:a16="http://schemas.microsoft.com/office/drawing/2014/main" id="{B44A61D1-B35B-4A07-B1AB-ACB992AA0D1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11579" y="447564"/>
            <a:ext cx="2551172" cy="849237"/>
          </a:xfrm>
          <a:prstGeom prst="rect">
            <a:avLst/>
          </a:prstGeom>
        </p:spPr>
      </p:pic>
    </p:spTree>
    <p:extLst>
      <p:ext uri="{BB962C8B-B14F-4D97-AF65-F5344CB8AC3E}">
        <p14:creationId xmlns:p14="http://schemas.microsoft.com/office/powerpoint/2010/main" val="314912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lvl1pPr>
              <a:defRPr>
                <a:solidFill>
                  <a:schemeClr val="tx2"/>
                </a:solidFill>
              </a:defRPr>
            </a:lvl1pPr>
          </a:lstStyle>
          <a:p>
            <a:r>
              <a:rPr lang="nl-NL"/>
              <a:t>Klik om de stijl te bewerken</a:t>
            </a:r>
            <a:endParaRPr lang="en-US"/>
          </a:p>
        </p:txBody>
      </p:sp>
      <p:sp>
        <p:nvSpPr>
          <p:cNvPr id="3" name="Content Placeholder 2"/>
          <p:cNvSpPr>
            <a:spLocks noGrp="1"/>
          </p:cNvSpPr>
          <p:nvPr>
            <p:ph sz="half" idx="1"/>
          </p:nvPr>
        </p:nvSpPr>
        <p:spPr>
          <a:xfrm>
            <a:off x="1371600" y="2285999"/>
            <a:ext cx="4447786" cy="3581401"/>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525403" y="2285999"/>
            <a:ext cx="4447786" cy="358140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888B90C-7401-428E-B280-390A70B90991}" type="datetimeFigureOut">
              <a:rPr lang="nl-NL" smtClean="0"/>
              <a:t>30-11-2023</a:t>
            </a:fld>
            <a:endParaRPr lang="nl-NL"/>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40831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lvl1pPr>
              <a:defRPr>
                <a:solidFill>
                  <a:schemeClr val="tx2"/>
                </a:solidFill>
              </a:defRPr>
            </a:lvl1pPr>
          </a:lstStyle>
          <a:p>
            <a:r>
              <a:rPr lang="nl-NL"/>
              <a:t>Klik om de stijl te bewerken</a:t>
            </a:r>
            <a:endParaRPr lang="en-US"/>
          </a:p>
        </p:txBody>
      </p:sp>
      <p:sp>
        <p:nvSpPr>
          <p:cNvPr id="3" name="Text Placeholder 2"/>
          <p:cNvSpPr>
            <a:spLocks noGrp="1"/>
          </p:cNvSpPr>
          <p:nvPr>
            <p:ph type="body" idx="1"/>
          </p:nvPr>
        </p:nvSpPr>
        <p:spPr>
          <a:xfrm>
            <a:off x="1371600" y="2340864"/>
            <a:ext cx="4443984" cy="823912"/>
          </a:xfrm>
          <a:prstGeom prst="rect">
            <a:avLst/>
          </a:prstGeo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371600" y="3305207"/>
            <a:ext cx="4443984" cy="2562193"/>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525014" y="2340864"/>
            <a:ext cx="4443984" cy="823912"/>
          </a:xfrm>
          <a:prstGeom prst="rect">
            <a:avLst/>
          </a:prstGeo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525014" y="3305207"/>
            <a:ext cx="4443984" cy="2562193"/>
          </a:xfrm>
          <a:prstGeom prst="rect">
            <a:avLst/>
          </a:prstGeo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888B90C-7401-428E-B280-390A70B90991}" type="datetimeFigureOut">
              <a:rPr lang="nl-NL" smtClean="0"/>
              <a:t>30-11-2023</a:t>
            </a:fld>
            <a:endParaRPr lang="nl-NL"/>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130562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a:prstGeom prst="rect">
            <a:avLst/>
          </a:prstGeom>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3888B90C-7401-428E-B280-390A70B90991}" type="datetimeFigureOut">
              <a:rPr lang="nl-NL" smtClean="0"/>
              <a:t>30-11-2023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302406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8B90C-7401-428E-B280-390A70B90991}" type="datetimeFigureOut">
              <a:rPr lang="nl-NL" smtClean="0"/>
              <a:t>30-11-2023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EAAFE98-9493-4609-8FB9-E2193E2D06C5}" type="slidenum">
              <a:rPr lang="nl-NL" smtClean="0"/>
              <a:t>‹nr.›</a:t>
            </a:fld>
            <a:endParaRPr lang="nl-NL"/>
          </a:p>
        </p:txBody>
      </p:sp>
    </p:spTree>
    <p:extLst>
      <p:ext uri="{BB962C8B-B14F-4D97-AF65-F5344CB8AC3E}">
        <p14:creationId xmlns:p14="http://schemas.microsoft.com/office/powerpoint/2010/main" val="15609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a:prstGeom prst="rect">
            <a:avLst/>
          </a:prstGeom>
        </p:spPr>
        <p:txBody>
          <a:bodyPr anchor="t">
            <a:noAutofit/>
          </a:bodyPr>
          <a:lstStyle>
            <a:lvl1pPr>
              <a:lnSpc>
                <a:spcPct val="84000"/>
              </a:lnSpc>
              <a:defRPr sz="4800" baseline="0">
                <a:solidFill>
                  <a:schemeClr val="tx2"/>
                </a:solidFill>
              </a:defRPr>
            </a:lvl1pPr>
          </a:lstStyle>
          <a:p>
            <a:r>
              <a:rPr lang="nl-NL"/>
              <a:t>Klik om de stijl te bewerken</a:t>
            </a:r>
            <a:endParaRPr lang="en-US"/>
          </a:p>
        </p:txBody>
      </p:sp>
      <p:sp>
        <p:nvSpPr>
          <p:cNvPr id="3" name="Content Placeholder 2"/>
          <p:cNvSpPr>
            <a:spLocks noGrp="1"/>
          </p:cNvSpPr>
          <p:nvPr>
            <p:ph idx="1"/>
          </p:nvPr>
        </p:nvSpPr>
        <p:spPr>
          <a:xfrm>
            <a:off x="6256020" y="685801"/>
            <a:ext cx="5212080" cy="5175250"/>
          </a:xfrm>
          <a:prstGeom prst="rect">
            <a:avLst/>
          </a:prstGeo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723900" y="2856344"/>
            <a:ext cx="3855720" cy="3011056"/>
          </a:xfrm>
          <a:prstGeom prst="rect">
            <a:avLst/>
          </a:prstGeo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888B90C-7401-428E-B280-390A70B90991}" type="datetimeFigureOut">
              <a:rPr lang="nl-NL" smtClean="0"/>
              <a:t>30-11-2023</a:t>
            </a:fld>
            <a:endParaRPr lang="nl-N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EAAFE98-9493-4609-8FB9-E2193E2D06C5}" type="slidenum">
              <a:rPr lang="nl-NL" smtClean="0"/>
              <a:t>‹nr.›</a:t>
            </a:fld>
            <a:endParaRPr lang="nl-N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Afbeelding 9" descr="Afbeelding met tekening&#10;&#10;Automatisch gegenereerde beschrijving">
            <a:extLst>
              <a:ext uri="{FF2B5EF4-FFF2-40B4-BE49-F238E27FC236}">
                <a16:creationId xmlns:a16="http://schemas.microsoft.com/office/drawing/2014/main" id="{DCACB68A-9413-4B80-8918-444225EDB01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2215" y="132746"/>
            <a:ext cx="2551172" cy="849237"/>
          </a:xfrm>
          <a:prstGeom prst="rect">
            <a:avLst/>
          </a:prstGeom>
        </p:spPr>
      </p:pic>
    </p:spTree>
    <p:extLst>
      <p:ext uri="{BB962C8B-B14F-4D97-AF65-F5344CB8AC3E}">
        <p14:creationId xmlns:p14="http://schemas.microsoft.com/office/powerpoint/2010/main" val="96222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E8A9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a:prstGeom prst="rect">
            <a:avLst/>
          </a:prstGeom>
        </p:spPr>
        <p:txBody>
          <a:bodyPr anchor="t">
            <a:normAutofit/>
          </a:bodyPr>
          <a:lstStyle>
            <a:lvl1pPr>
              <a:lnSpc>
                <a:spcPct val="84000"/>
              </a:lnSpc>
              <a:defRPr sz="4800" baseline="0"/>
            </a:lvl1pPr>
          </a:lstStyle>
          <a:p>
            <a:r>
              <a:rPr lang="nl-NL"/>
              <a:t>Klik om de stijl te bewerken</a:t>
            </a:r>
            <a:endParaRPr lang="en-US"/>
          </a:p>
        </p:txBody>
      </p:sp>
      <p:sp>
        <p:nvSpPr>
          <p:cNvPr id="3" name="Picture Placeholder 2"/>
          <p:cNvSpPr>
            <a:spLocks noGrp="1" noChangeAspect="1"/>
          </p:cNvSpPr>
          <p:nvPr>
            <p:ph type="pic" idx="1"/>
          </p:nvPr>
        </p:nvSpPr>
        <p:spPr>
          <a:xfrm>
            <a:off x="5532120" y="0"/>
            <a:ext cx="6659880" cy="6857999"/>
          </a:xfrm>
          <a:prstGeom prst="rect">
            <a:avLst/>
          </a:prstGeo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723900" y="2855968"/>
            <a:ext cx="3855720" cy="3011432"/>
          </a:xfrm>
          <a:prstGeom prst="rect">
            <a:avLst/>
          </a:prstGeo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888B90C-7401-428E-B280-390A70B90991}" type="datetimeFigureOut">
              <a:rPr lang="nl-NL" smtClean="0"/>
              <a:t>30-11-2023</a:t>
            </a:fld>
            <a:endParaRPr lang="nl-N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N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EAAFE98-9493-4609-8FB9-E2193E2D06C5}" type="slidenum">
              <a:rPr lang="nl-NL" smtClean="0"/>
              <a:t>‹nr.›</a:t>
            </a:fld>
            <a:endParaRPr lang="nl-NL"/>
          </a:p>
        </p:txBody>
      </p:sp>
      <p:sp>
        <p:nvSpPr>
          <p:cNvPr id="9" name="Rectangle 8" title="Divider Bar"/>
          <p:cNvSpPr/>
          <p:nvPr/>
        </p:nvSpPr>
        <p:spPr>
          <a:xfrm>
            <a:off x="5303520" y="376"/>
            <a:ext cx="228600" cy="6858000"/>
          </a:xfrm>
          <a:prstGeom prst="rect">
            <a:avLst/>
          </a:prstGeom>
          <a:solidFill>
            <a:srgbClr val="00137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95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Afbeelding met tekening&#10;&#10;Automatisch gegenereerde beschrijving">
            <a:extLst>
              <a:ext uri="{FF2B5EF4-FFF2-40B4-BE49-F238E27FC236}">
                <a16:creationId xmlns:a16="http://schemas.microsoft.com/office/drawing/2014/main" id="{C01C6669-5152-4708-9815-242E6708656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9174393" y="273449"/>
            <a:ext cx="2539511" cy="845356"/>
          </a:xfrm>
          <a:prstGeom prst="rect">
            <a:avLst/>
          </a:prstGeom>
        </p:spPr>
      </p:pic>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888B90C-7401-428E-B280-390A70B90991}" type="datetimeFigureOut">
              <a:rPr lang="nl-NL" smtClean="0"/>
              <a:t>30-11-2023</a:t>
            </a:fld>
            <a:endParaRPr lang="nl-N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EAAFE98-9493-4609-8FB9-E2193E2D06C5}" type="slidenum">
              <a:rPr lang="nl-NL" smtClean="0"/>
              <a:t>‹nr.›</a:t>
            </a:fld>
            <a:endParaRPr lang="nl-NL"/>
          </a:p>
        </p:txBody>
      </p:sp>
      <p:sp>
        <p:nvSpPr>
          <p:cNvPr id="9" name="Rectangle 8" title="Side bar"/>
          <p:cNvSpPr/>
          <p:nvPr/>
        </p:nvSpPr>
        <p:spPr>
          <a:xfrm>
            <a:off x="478095" y="376"/>
            <a:ext cx="228600" cy="6858000"/>
          </a:xfrm>
          <a:prstGeom prst="rect">
            <a:avLst/>
          </a:prstGeom>
          <a:solidFill>
            <a:srgbClr val="00137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0261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LixIG103pQ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platformsamenonderzoeken.nl/sprongvoorwaarts/kennisbank/spelkaarten-superagent-spelregels/"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hyperlink" Target="https://www.youtube.com/watch?v=LixIG103pQI"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800" y="1301360"/>
            <a:ext cx="10945084" cy="2052637"/>
          </a:xfrm>
        </p:spPr>
        <p:txBody>
          <a:bodyPr lIns="91440" tIns="45720" rIns="91440" bIns="45720" anchor="b">
            <a:normAutofit/>
          </a:bodyPr>
          <a:lstStyle/>
          <a:p>
            <a:pPr>
              <a:lnSpc>
                <a:spcPct val="100000"/>
              </a:lnSpc>
              <a:spcBef>
                <a:spcPts val="0"/>
              </a:spcBef>
            </a:pPr>
            <a:r>
              <a:rPr lang="nl-NL" sz="2800">
                <a:solidFill>
                  <a:srgbClr val="001370"/>
                </a:solidFill>
              </a:rPr>
              <a:t>Agency of </a:t>
            </a:r>
            <a:r>
              <a:rPr lang="nl-NL" sz="2800" err="1">
                <a:solidFill>
                  <a:srgbClr val="001370"/>
                </a:solidFill>
              </a:rPr>
              <a:t>educational</a:t>
            </a:r>
            <a:r>
              <a:rPr lang="nl-NL" sz="2800">
                <a:solidFill>
                  <a:srgbClr val="001370"/>
                </a:solidFill>
              </a:rPr>
              <a:t> professionals:</a:t>
            </a:r>
            <a:r>
              <a:rPr lang="nl-NL" sz="800">
                <a:solidFill>
                  <a:srgbClr val="001370"/>
                </a:solidFill>
              </a:rPr>
              <a:t> </a:t>
            </a:r>
            <a:br>
              <a:rPr lang="nl-NL" sz="800"/>
            </a:br>
            <a:r>
              <a:rPr lang="nl-NL" sz="2800">
                <a:solidFill>
                  <a:srgbClr val="001370"/>
                </a:solidFill>
              </a:rPr>
              <a:t>How </a:t>
            </a:r>
            <a:r>
              <a:rPr lang="nl-NL" sz="2800" err="1">
                <a:solidFill>
                  <a:srgbClr val="001370"/>
                </a:solidFill>
              </a:rPr>
              <a:t>to</a:t>
            </a:r>
            <a:r>
              <a:rPr lang="nl-NL" sz="2800">
                <a:solidFill>
                  <a:srgbClr val="001370"/>
                </a:solidFill>
              </a:rPr>
              <a:t> </a:t>
            </a:r>
            <a:r>
              <a:rPr lang="nl-NL" sz="2800" err="1">
                <a:solidFill>
                  <a:srgbClr val="001370"/>
                </a:solidFill>
              </a:rPr>
              <a:t>become</a:t>
            </a:r>
            <a:r>
              <a:rPr lang="nl-NL" sz="2800">
                <a:solidFill>
                  <a:srgbClr val="001370"/>
                </a:solidFill>
              </a:rPr>
              <a:t> a Superagent</a:t>
            </a:r>
            <a:endParaRPr lang="nl-NL">
              <a:cs typeface="Arial" panose="020B0604020202020204"/>
            </a:endParaRPr>
          </a:p>
        </p:txBody>
      </p:sp>
      <p:sp>
        <p:nvSpPr>
          <p:cNvPr id="3" name="Tijdelijke aanduiding voor tekst 2"/>
          <p:cNvSpPr>
            <a:spLocks noGrp="1"/>
          </p:cNvSpPr>
          <p:nvPr>
            <p:ph type="body" idx="1"/>
          </p:nvPr>
        </p:nvSpPr>
        <p:spPr/>
        <p:txBody>
          <a:bodyPr lIns="91440" tIns="45720" rIns="91440" bIns="45720" anchor="t"/>
          <a:lstStyle/>
          <a:p>
            <a:r>
              <a:rPr lang="nl-NL" sz="1800">
                <a:solidFill>
                  <a:srgbClr val="001370"/>
                </a:solidFill>
              </a:rPr>
              <a:t>Annemieke de Jong, Jacqueline Gerrits, Harry </a:t>
            </a:r>
            <a:r>
              <a:rPr lang="nl-NL" sz="1800" err="1">
                <a:solidFill>
                  <a:srgbClr val="001370"/>
                </a:solidFill>
              </a:rPr>
              <a:t>Rorije</a:t>
            </a:r>
            <a:r>
              <a:rPr lang="nl-NL" sz="1800">
                <a:solidFill>
                  <a:srgbClr val="001370"/>
                </a:solidFill>
              </a:rPr>
              <a:t>, </a:t>
            </a:r>
            <a:r>
              <a:rPr lang="nl-NL" sz="1800" err="1">
                <a:solidFill>
                  <a:srgbClr val="001370"/>
                </a:solidFill>
              </a:rPr>
              <a:t>Kyle</a:t>
            </a:r>
            <a:r>
              <a:rPr lang="nl-NL" sz="1800">
                <a:solidFill>
                  <a:srgbClr val="001370"/>
                </a:solidFill>
              </a:rPr>
              <a:t> van den Langenberg </a:t>
            </a:r>
          </a:p>
        </p:txBody>
      </p:sp>
      <p:pic>
        <p:nvPicPr>
          <p:cNvPr id="4" name="Picture 2" descr="HU.nl | Hier komt alles samen | Hogeschool Utrecht">
            <a:extLst>
              <a:ext uri="{FF2B5EF4-FFF2-40B4-BE49-F238E27FC236}">
                <a16:creationId xmlns:a16="http://schemas.microsoft.com/office/drawing/2014/main" id="{9EC34129-5B75-7887-F0F2-C86901FC2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830" y="320203"/>
            <a:ext cx="1178642" cy="11786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 University of Applied Sciences - Wikipedia">
            <a:extLst>
              <a:ext uri="{FF2B5EF4-FFF2-40B4-BE49-F238E27FC236}">
                <a16:creationId xmlns:a16="http://schemas.microsoft.com/office/drawing/2014/main" id="{EA32D253-64FA-E93E-9538-B85AFC956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551" y="320203"/>
            <a:ext cx="1447347" cy="109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2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DE3666-E90C-4DDA-B613-1CC373DB62C0}"/>
              </a:ext>
            </a:extLst>
          </p:cNvPr>
          <p:cNvSpPr>
            <a:spLocks noGrp="1"/>
          </p:cNvSpPr>
          <p:nvPr>
            <p:ph type="title"/>
          </p:nvPr>
        </p:nvSpPr>
        <p:spPr>
          <a:xfrm>
            <a:off x="1467852" y="728822"/>
            <a:ext cx="9601200" cy="850900"/>
          </a:xfrm>
        </p:spPr>
        <p:txBody>
          <a:bodyPr lIns="91440" tIns="45720" rIns="91440" bIns="45720" anchor="t"/>
          <a:lstStyle/>
          <a:p>
            <a:r>
              <a:rPr lang="nl-NL"/>
              <a:t>How does </a:t>
            </a:r>
            <a:r>
              <a:rPr lang="nl-NL" err="1"/>
              <a:t>the</a:t>
            </a:r>
            <a:r>
              <a:rPr lang="nl-NL"/>
              <a:t> game </a:t>
            </a:r>
            <a:r>
              <a:rPr lang="nl-NL" err="1"/>
              <a:t>work</a:t>
            </a:r>
            <a:r>
              <a:rPr lang="nl-NL"/>
              <a:t>?</a:t>
            </a:r>
            <a:endParaRPr lang="nl-NL" i="1">
              <a:cs typeface="Arial"/>
            </a:endParaRPr>
          </a:p>
        </p:txBody>
      </p:sp>
      <p:sp>
        <p:nvSpPr>
          <p:cNvPr id="6" name="Tijdelijke aanduiding voor inhoud 5">
            <a:extLst>
              <a:ext uri="{FF2B5EF4-FFF2-40B4-BE49-F238E27FC236}">
                <a16:creationId xmlns:a16="http://schemas.microsoft.com/office/drawing/2014/main" id="{A32567EB-2C34-4B45-963D-8FB946D0A744}"/>
              </a:ext>
            </a:extLst>
          </p:cNvPr>
          <p:cNvSpPr>
            <a:spLocks noGrp="1"/>
          </p:cNvSpPr>
          <p:nvPr>
            <p:ph idx="1"/>
          </p:nvPr>
        </p:nvSpPr>
        <p:spPr>
          <a:xfrm>
            <a:off x="1122948" y="1579722"/>
            <a:ext cx="10686472" cy="4769426"/>
          </a:xfrm>
        </p:spPr>
        <p:txBody>
          <a:bodyPr lIns="91440" tIns="45720" rIns="91440" bIns="45720" anchor="t"/>
          <a:lstStyle/>
          <a:p>
            <a:pPr marL="383540" indent="-383540"/>
            <a:r>
              <a:rPr lang="en-US" dirty="0">
                <a:hlinkClick r:id="rId3"/>
              </a:rPr>
              <a:t>HAN Super Agent Game (</a:t>
            </a:r>
            <a:r>
              <a:rPr lang="en-US" dirty="0" err="1">
                <a:hlinkClick r:id="rId3"/>
              </a:rPr>
              <a:t>english</a:t>
            </a:r>
            <a:r>
              <a:rPr lang="en-US" dirty="0">
                <a:hlinkClick r:id="rId3"/>
              </a:rPr>
              <a:t> version) - YouTube</a:t>
            </a:r>
            <a:endParaRPr lang="nl-NL" dirty="0"/>
          </a:p>
        </p:txBody>
      </p:sp>
    </p:spTree>
    <p:extLst>
      <p:ext uri="{BB962C8B-B14F-4D97-AF65-F5344CB8AC3E}">
        <p14:creationId xmlns:p14="http://schemas.microsoft.com/office/powerpoint/2010/main" val="273825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DE3666-E90C-4DDA-B613-1CC373DB62C0}"/>
              </a:ext>
            </a:extLst>
          </p:cNvPr>
          <p:cNvSpPr>
            <a:spLocks noGrp="1"/>
          </p:cNvSpPr>
          <p:nvPr>
            <p:ph type="title"/>
          </p:nvPr>
        </p:nvSpPr>
        <p:spPr>
          <a:xfrm>
            <a:off x="723900" y="685800"/>
            <a:ext cx="3855720" cy="2157884"/>
          </a:xfrm>
        </p:spPr>
        <p:txBody>
          <a:bodyPr lIns="91440" tIns="45720" rIns="91440" bIns="45720" anchor="t">
            <a:normAutofit/>
          </a:bodyPr>
          <a:lstStyle/>
          <a:p>
            <a:r>
              <a:rPr lang="nl-NL" err="1"/>
              <a:t>Let's</a:t>
            </a:r>
            <a:r>
              <a:rPr lang="nl-NL"/>
              <a:t> </a:t>
            </a:r>
            <a:r>
              <a:rPr lang="nl-NL" err="1"/>
              <a:t>play</a:t>
            </a:r>
            <a:r>
              <a:rPr lang="nl-NL"/>
              <a:t>!</a:t>
            </a:r>
          </a:p>
        </p:txBody>
      </p:sp>
      <p:pic>
        <p:nvPicPr>
          <p:cNvPr id="2" name="Afbeelding 1" descr="Premium Vector | Let's play colorful lettering">
            <a:extLst>
              <a:ext uri="{FF2B5EF4-FFF2-40B4-BE49-F238E27FC236}">
                <a16:creationId xmlns:a16="http://schemas.microsoft.com/office/drawing/2014/main" id="{8FD27B58-1911-6C07-A02B-550500DF7FCB}"/>
              </a:ext>
            </a:extLst>
          </p:cNvPr>
          <p:cNvPicPr>
            <a:picLocks noChangeAspect="1"/>
          </p:cNvPicPr>
          <p:nvPr/>
        </p:nvPicPr>
        <p:blipFill>
          <a:blip r:embed="rId3"/>
          <a:stretch>
            <a:fillRect/>
          </a:stretch>
        </p:blipFill>
        <p:spPr>
          <a:xfrm>
            <a:off x="5532120" y="1730730"/>
            <a:ext cx="6659880" cy="3396538"/>
          </a:xfrm>
          <a:prstGeom prst="rect">
            <a:avLst/>
          </a:prstGeom>
          <a:noFill/>
        </p:spPr>
      </p:pic>
      <p:sp>
        <p:nvSpPr>
          <p:cNvPr id="6" name="Tijdelijke aanduiding voor inhoud 5">
            <a:extLst>
              <a:ext uri="{FF2B5EF4-FFF2-40B4-BE49-F238E27FC236}">
                <a16:creationId xmlns:a16="http://schemas.microsoft.com/office/drawing/2014/main" id="{A32567EB-2C34-4B45-963D-8FB946D0A744}"/>
              </a:ext>
            </a:extLst>
          </p:cNvPr>
          <p:cNvSpPr>
            <a:spLocks noGrp="1"/>
          </p:cNvSpPr>
          <p:nvPr>
            <p:ph type="body" sz="half" idx="2"/>
          </p:nvPr>
        </p:nvSpPr>
        <p:spPr>
          <a:xfrm>
            <a:off x="723900" y="2855968"/>
            <a:ext cx="3855720" cy="3011432"/>
          </a:xfrm>
        </p:spPr>
        <p:txBody>
          <a:bodyPr lIns="91440" tIns="45720" rIns="91440" bIns="45720">
            <a:normAutofit/>
          </a:bodyPr>
          <a:lstStyle/>
          <a:p>
            <a:pPr marL="383540" indent="-383540"/>
            <a:r>
              <a:rPr lang="nl-NL"/>
              <a:t>First </a:t>
            </a:r>
            <a:r>
              <a:rPr lang="nl-NL" err="1"/>
              <a:t>round</a:t>
            </a:r>
            <a:r>
              <a:rPr lang="nl-NL"/>
              <a:t>: 10 minutes</a:t>
            </a:r>
          </a:p>
          <a:p>
            <a:pPr marL="383540" indent="-383540"/>
            <a:r>
              <a:rPr lang="nl-NL"/>
              <a:t>Second </a:t>
            </a:r>
            <a:r>
              <a:rPr lang="nl-NL" err="1"/>
              <a:t>round</a:t>
            </a:r>
            <a:r>
              <a:rPr lang="nl-NL"/>
              <a:t>: 50 minutes</a:t>
            </a:r>
          </a:p>
        </p:txBody>
      </p:sp>
    </p:spTree>
    <p:extLst>
      <p:ext uri="{BB962C8B-B14F-4D97-AF65-F5344CB8AC3E}">
        <p14:creationId xmlns:p14="http://schemas.microsoft.com/office/powerpoint/2010/main" val="318602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DE3666-E90C-4DDA-B613-1CC373DB62C0}"/>
              </a:ext>
            </a:extLst>
          </p:cNvPr>
          <p:cNvSpPr>
            <a:spLocks noGrp="1"/>
          </p:cNvSpPr>
          <p:nvPr>
            <p:ph type="title"/>
          </p:nvPr>
        </p:nvSpPr>
        <p:spPr>
          <a:xfrm>
            <a:off x="1371600" y="685800"/>
            <a:ext cx="9601200" cy="1485900"/>
          </a:xfrm>
        </p:spPr>
        <p:txBody>
          <a:bodyPr lIns="91440" tIns="45720" rIns="91440" bIns="45720">
            <a:normAutofit/>
          </a:bodyPr>
          <a:lstStyle/>
          <a:p>
            <a:r>
              <a:rPr lang="nl-NL" err="1"/>
              <a:t>Wrap</a:t>
            </a:r>
            <a:r>
              <a:rPr lang="nl-NL"/>
              <a:t> up</a:t>
            </a:r>
          </a:p>
        </p:txBody>
      </p:sp>
      <p:pic>
        <p:nvPicPr>
          <p:cNvPr id="2" name="Afbeelding 1" descr="Wrap up delivery service in UAE | Talabat">
            <a:extLst>
              <a:ext uri="{FF2B5EF4-FFF2-40B4-BE49-F238E27FC236}">
                <a16:creationId xmlns:a16="http://schemas.microsoft.com/office/drawing/2014/main" id="{DCEFE1B3-D438-B5A5-C15F-E9305A491E66}"/>
              </a:ext>
            </a:extLst>
          </p:cNvPr>
          <p:cNvPicPr>
            <a:picLocks noChangeAspect="1"/>
          </p:cNvPicPr>
          <p:nvPr/>
        </p:nvPicPr>
        <p:blipFill>
          <a:blip r:embed="rId3"/>
          <a:stretch>
            <a:fillRect/>
          </a:stretch>
        </p:blipFill>
        <p:spPr>
          <a:xfrm>
            <a:off x="1605826" y="2285999"/>
            <a:ext cx="3979334" cy="3581401"/>
          </a:xfrm>
          <a:prstGeom prst="rect">
            <a:avLst/>
          </a:prstGeom>
          <a:noFill/>
        </p:spPr>
      </p:pic>
      <p:sp>
        <p:nvSpPr>
          <p:cNvPr id="6" name="Tijdelijke aanduiding voor inhoud 5">
            <a:extLst>
              <a:ext uri="{FF2B5EF4-FFF2-40B4-BE49-F238E27FC236}">
                <a16:creationId xmlns:a16="http://schemas.microsoft.com/office/drawing/2014/main" id="{A32567EB-2C34-4B45-963D-8FB946D0A744}"/>
              </a:ext>
            </a:extLst>
          </p:cNvPr>
          <p:cNvSpPr>
            <a:spLocks noGrp="1"/>
          </p:cNvSpPr>
          <p:nvPr>
            <p:ph sz="half" idx="2"/>
          </p:nvPr>
        </p:nvSpPr>
        <p:spPr>
          <a:xfrm>
            <a:off x="6525403" y="2285999"/>
            <a:ext cx="4447786" cy="3581401"/>
          </a:xfrm>
        </p:spPr>
        <p:txBody>
          <a:bodyPr lIns="91440" tIns="45720" rIns="91440" bIns="45720">
            <a:normAutofit/>
          </a:bodyPr>
          <a:lstStyle/>
          <a:p>
            <a:pPr marL="383540" indent="-383540"/>
            <a:endParaRPr lang="nl-NL"/>
          </a:p>
          <a:p>
            <a:pPr marL="383540" indent="-383540"/>
            <a:endParaRPr lang="nl-NL"/>
          </a:p>
        </p:txBody>
      </p:sp>
    </p:spTree>
    <p:extLst>
      <p:ext uri="{BB962C8B-B14F-4D97-AF65-F5344CB8AC3E}">
        <p14:creationId xmlns:p14="http://schemas.microsoft.com/office/powerpoint/2010/main" val="132244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9002642-FABA-4805-9643-C96C68BB99CE}"/>
              </a:ext>
            </a:extLst>
          </p:cNvPr>
          <p:cNvSpPr>
            <a:spLocks noGrp="1"/>
          </p:cNvSpPr>
          <p:nvPr>
            <p:ph type="title"/>
          </p:nvPr>
        </p:nvSpPr>
        <p:spPr/>
        <p:txBody>
          <a:bodyPr/>
          <a:lstStyle/>
          <a:p>
            <a:r>
              <a:rPr lang="nl-NL" err="1"/>
              <a:t>References</a:t>
            </a:r>
            <a:endParaRPr lang="nl-NL"/>
          </a:p>
        </p:txBody>
      </p:sp>
      <p:sp>
        <p:nvSpPr>
          <p:cNvPr id="6" name="Tijdelijke aanduiding voor inhoud 5">
            <a:extLst>
              <a:ext uri="{FF2B5EF4-FFF2-40B4-BE49-F238E27FC236}">
                <a16:creationId xmlns:a16="http://schemas.microsoft.com/office/drawing/2014/main" id="{8BD83E54-6714-4912-B042-9BABEC208F8D}"/>
              </a:ext>
            </a:extLst>
          </p:cNvPr>
          <p:cNvSpPr>
            <a:spLocks noGrp="1"/>
          </p:cNvSpPr>
          <p:nvPr>
            <p:ph idx="1"/>
          </p:nvPr>
        </p:nvSpPr>
        <p:spPr>
          <a:xfrm>
            <a:off x="1371600" y="1819275"/>
            <a:ext cx="9601200" cy="4048125"/>
          </a:xfrm>
        </p:spPr>
        <p:txBody>
          <a:bodyPr lIns="91440" tIns="45720" rIns="91440" bIns="45720" anchor="t"/>
          <a:lstStyle/>
          <a:p>
            <a:pPr marL="383540" indent="-383540"/>
            <a:r>
              <a:rPr lang="en-US" b="0" i="0" dirty="0" err="1">
                <a:solidFill>
                  <a:srgbClr val="222222"/>
                </a:solidFill>
                <a:effectLst/>
                <a:latin typeface="Arial"/>
                <a:cs typeface="Arial"/>
              </a:rPr>
              <a:t>Eteläpelto</a:t>
            </a:r>
            <a:r>
              <a:rPr lang="en-US" b="0" i="0" dirty="0">
                <a:solidFill>
                  <a:srgbClr val="222222"/>
                </a:solidFill>
                <a:effectLst/>
                <a:latin typeface="Arial"/>
                <a:cs typeface="Arial"/>
              </a:rPr>
              <a:t>, A., </a:t>
            </a:r>
            <a:r>
              <a:rPr lang="en-US" b="0" i="0" dirty="0" err="1">
                <a:solidFill>
                  <a:srgbClr val="222222"/>
                </a:solidFill>
                <a:effectLst/>
                <a:latin typeface="Arial"/>
                <a:cs typeface="Arial"/>
              </a:rPr>
              <a:t>Vähäsantanen</a:t>
            </a:r>
            <a:r>
              <a:rPr lang="en-US" b="0" i="0" dirty="0">
                <a:solidFill>
                  <a:srgbClr val="222222"/>
                </a:solidFill>
                <a:effectLst/>
                <a:latin typeface="Arial"/>
                <a:cs typeface="Arial"/>
              </a:rPr>
              <a:t>, K., </a:t>
            </a:r>
            <a:r>
              <a:rPr lang="en-US" b="0" i="0" dirty="0" err="1">
                <a:solidFill>
                  <a:srgbClr val="222222"/>
                </a:solidFill>
                <a:effectLst/>
                <a:latin typeface="Arial"/>
                <a:cs typeface="Arial"/>
              </a:rPr>
              <a:t>Hökkä</a:t>
            </a:r>
            <a:r>
              <a:rPr lang="en-US" b="0" i="0" dirty="0">
                <a:solidFill>
                  <a:srgbClr val="222222"/>
                </a:solidFill>
                <a:effectLst/>
                <a:latin typeface="Arial"/>
                <a:cs typeface="Arial"/>
              </a:rPr>
              <a:t>, P., &amp; </a:t>
            </a:r>
            <a:r>
              <a:rPr lang="en-US" b="0" i="0" dirty="0" err="1">
                <a:solidFill>
                  <a:srgbClr val="222222"/>
                </a:solidFill>
                <a:effectLst/>
                <a:latin typeface="Arial"/>
                <a:cs typeface="Arial"/>
              </a:rPr>
              <a:t>Paloniemi</a:t>
            </a:r>
            <a:r>
              <a:rPr lang="en-US" b="0" i="0" dirty="0">
                <a:solidFill>
                  <a:srgbClr val="222222"/>
                </a:solidFill>
                <a:effectLst/>
                <a:latin typeface="Arial"/>
                <a:cs typeface="Arial"/>
              </a:rPr>
              <a:t>, S. (2013). What is agency? Conceptualizing professional agency at work. </a:t>
            </a:r>
            <a:r>
              <a:rPr lang="en-US" b="0" i="1" dirty="0">
                <a:solidFill>
                  <a:srgbClr val="222222"/>
                </a:solidFill>
                <a:effectLst/>
                <a:latin typeface="Arial"/>
                <a:cs typeface="Arial"/>
              </a:rPr>
              <a:t>Educational research review</a:t>
            </a:r>
            <a:r>
              <a:rPr lang="en-US" b="0" i="0" dirty="0">
                <a:solidFill>
                  <a:srgbClr val="222222"/>
                </a:solidFill>
                <a:effectLst/>
                <a:latin typeface="Arial"/>
                <a:cs typeface="Arial"/>
              </a:rPr>
              <a:t>, </a:t>
            </a:r>
            <a:r>
              <a:rPr lang="en-US" b="0" i="1" dirty="0">
                <a:solidFill>
                  <a:srgbClr val="222222"/>
                </a:solidFill>
                <a:effectLst/>
                <a:latin typeface="Arial"/>
                <a:cs typeface="Arial"/>
              </a:rPr>
              <a:t>10</a:t>
            </a:r>
            <a:r>
              <a:rPr lang="en-US" b="0" i="0" dirty="0">
                <a:solidFill>
                  <a:srgbClr val="222222"/>
                </a:solidFill>
                <a:effectLst/>
                <a:latin typeface="Arial"/>
                <a:cs typeface="Arial"/>
              </a:rPr>
              <a:t>, 45-65.</a:t>
            </a:r>
          </a:p>
          <a:p>
            <a:pPr marL="383540" indent="-383540"/>
            <a:r>
              <a:rPr lang="en-US" b="0" i="0" dirty="0">
                <a:solidFill>
                  <a:srgbClr val="222222"/>
                </a:solidFill>
                <a:effectLst/>
                <a:latin typeface="Arial"/>
                <a:cs typeface="Arial"/>
              </a:rPr>
              <a:t>Van der Heijden, H. R. M. A., </a:t>
            </a:r>
            <a:r>
              <a:rPr lang="en-US" b="0" i="0" dirty="0" err="1">
                <a:solidFill>
                  <a:srgbClr val="222222"/>
                </a:solidFill>
                <a:effectLst/>
                <a:latin typeface="Arial"/>
                <a:cs typeface="Arial"/>
              </a:rPr>
              <a:t>Geldens</a:t>
            </a:r>
            <a:r>
              <a:rPr lang="en-US" b="0" i="0" dirty="0">
                <a:solidFill>
                  <a:srgbClr val="222222"/>
                </a:solidFill>
                <a:effectLst/>
                <a:latin typeface="Arial"/>
                <a:cs typeface="Arial"/>
              </a:rPr>
              <a:t>, J. J., </a:t>
            </a:r>
            <a:r>
              <a:rPr lang="en-US" b="0" i="0" dirty="0" err="1">
                <a:solidFill>
                  <a:srgbClr val="222222"/>
                </a:solidFill>
                <a:effectLst/>
                <a:latin typeface="Arial"/>
                <a:cs typeface="Arial"/>
              </a:rPr>
              <a:t>Beijaard</a:t>
            </a:r>
            <a:r>
              <a:rPr lang="en-US" b="0" i="0" dirty="0">
                <a:solidFill>
                  <a:srgbClr val="222222"/>
                </a:solidFill>
                <a:effectLst/>
                <a:latin typeface="Arial"/>
                <a:cs typeface="Arial"/>
              </a:rPr>
              <a:t>, D., &amp; </a:t>
            </a:r>
            <a:r>
              <a:rPr lang="en-US" b="0" i="0" dirty="0" err="1">
                <a:solidFill>
                  <a:srgbClr val="222222"/>
                </a:solidFill>
                <a:effectLst/>
                <a:latin typeface="Arial"/>
                <a:cs typeface="Arial"/>
              </a:rPr>
              <a:t>Popeijus</a:t>
            </a:r>
            <a:r>
              <a:rPr lang="en-US" b="0" i="0" dirty="0">
                <a:solidFill>
                  <a:srgbClr val="222222"/>
                </a:solidFill>
                <a:effectLst/>
                <a:latin typeface="Arial"/>
                <a:cs typeface="Arial"/>
              </a:rPr>
              <a:t>, H. L. (2015). Characteristics of teachers as change agents. </a:t>
            </a:r>
            <a:r>
              <a:rPr lang="en-US" b="0" i="1" dirty="0">
                <a:solidFill>
                  <a:srgbClr val="222222"/>
                </a:solidFill>
                <a:effectLst/>
                <a:latin typeface="Arial"/>
                <a:cs typeface="Arial"/>
              </a:rPr>
              <a:t>Teachers and Teaching</a:t>
            </a:r>
            <a:r>
              <a:rPr lang="en-US" b="0" i="0" dirty="0">
                <a:solidFill>
                  <a:srgbClr val="222222"/>
                </a:solidFill>
                <a:effectLst/>
                <a:latin typeface="Arial"/>
                <a:cs typeface="Arial"/>
              </a:rPr>
              <a:t>, </a:t>
            </a:r>
            <a:r>
              <a:rPr lang="en-US" b="0" i="1" dirty="0">
                <a:solidFill>
                  <a:srgbClr val="222222"/>
                </a:solidFill>
                <a:effectLst/>
                <a:latin typeface="Arial"/>
                <a:cs typeface="Arial"/>
              </a:rPr>
              <a:t>21</a:t>
            </a:r>
            <a:r>
              <a:rPr lang="en-US" b="0" i="0" dirty="0">
                <a:solidFill>
                  <a:srgbClr val="222222"/>
                </a:solidFill>
                <a:effectLst/>
                <a:latin typeface="Arial"/>
                <a:cs typeface="Arial"/>
              </a:rPr>
              <a:t>(6), 681-699.</a:t>
            </a:r>
            <a:endParaRPr lang="en-US" dirty="0">
              <a:solidFill>
                <a:srgbClr val="222222"/>
              </a:solidFill>
              <a:latin typeface="Arial"/>
              <a:cs typeface="Arial"/>
            </a:endParaRPr>
          </a:p>
          <a:p>
            <a:pPr marL="383540" indent="-383540"/>
            <a:r>
              <a:rPr lang="en-US" dirty="0">
                <a:solidFill>
                  <a:srgbClr val="222222"/>
                </a:solidFill>
                <a:cs typeface="Arial"/>
              </a:rPr>
              <a:t>Game: </a:t>
            </a:r>
            <a:r>
              <a:rPr lang="en-US" dirty="0">
                <a:solidFill>
                  <a:srgbClr val="222222"/>
                </a:solidFill>
                <a:ea typeface="+mn-lt"/>
                <a:cs typeface="+mn-lt"/>
                <a:hlinkClick r:id="rId3"/>
              </a:rPr>
              <a:t>https://www.platformsamenonderzoeken.nl/sprongvoorwaarts/kennisbank/spelkaarten-superagent-spelregels/</a:t>
            </a:r>
            <a:r>
              <a:rPr lang="en-US" dirty="0">
                <a:solidFill>
                  <a:srgbClr val="222222"/>
                </a:solidFill>
                <a:ea typeface="+mn-lt"/>
                <a:cs typeface="+mn-lt"/>
              </a:rPr>
              <a:t> </a:t>
            </a:r>
          </a:p>
          <a:p>
            <a:pPr marL="383540" indent="-383540"/>
            <a:r>
              <a:rPr lang="en-US" dirty="0">
                <a:solidFill>
                  <a:srgbClr val="222222"/>
                </a:solidFill>
                <a:cs typeface="Arial"/>
              </a:rPr>
              <a:t>Link Video: </a:t>
            </a:r>
            <a:r>
              <a:rPr lang="en-US" dirty="0">
                <a:solidFill>
                  <a:srgbClr val="222222"/>
                </a:solidFill>
                <a:cs typeface="Arial"/>
                <a:hlinkClick r:id="rId4"/>
              </a:rPr>
              <a:t>https://www.youtube.com/watch?v=LixIG103pQI</a:t>
            </a:r>
            <a:r>
              <a:rPr lang="en-US" dirty="0">
                <a:solidFill>
                  <a:srgbClr val="222222"/>
                </a:solidFill>
                <a:cs typeface="Arial"/>
              </a:rPr>
              <a:t> </a:t>
            </a:r>
          </a:p>
        </p:txBody>
      </p:sp>
      <p:pic>
        <p:nvPicPr>
          <p:cNvPr id="3" name="Afbeelding 2" descr="Afbeelding met tekst, Lettertype, logo, Graphics&#10;&#10;Automatisch gegenereerde beschrijving">
            <a:extLst>
              <a:ext uri="{FF2B5EF4-FFF2-40B4-BE49-F238E27FC236}">
                <a16:creationId xmlns:a16="http://schemas.microsoft.com/office/drawing/2014/main" id="{1E9C8845-695B-DC9D-812B-CA049396C05E}"/>
              </a:ext>
            </a:extLst>
          </p:cNvPr>
          <p:cNvPicPr>
            <a:picLocks noChangeAspect="1"/>
          </p:cNvPicPr>
          <p:nvPr/>
        </p:nvPicPr>
        <p:blipFill>
          <a:blip r:embed="rId5"/>
          <a:stretch>
            <a:fillRect/>
          </a:stretch>
        </p:blipFill>
        <p:spPr>
          <a:xfrm>
            <a:off x="8403734" y="5012761"/>
            <a:ext cx="1209675" cy="1219200"/>
          </a:xfrm>
          <a:prstGeom prst="rect">
            <a:avLst/>
          </a:prstGeom>
        </p:spPr>
      </p:pic>
      <p:pic>
        <p:nvPicPr>
          <p:cNvPr id="4" name="Afbeelding 3" descr="Afbeelding met Lettertype, logo, wit, symbool&#10;&#10;Automatisch gegenereerde beschrijving">
            <a:extLst>
              <a:ext uri="{FF2B5EF4-FFF2-40B4-BE49-F238E27FC236}">
                <a16:creationId xmlns:a16="http://schemas.microsoft.com/office/drawing/2014/main" id="{4CECC7FD-8D21-8359-DC07-AB0974EFB802}"/>
              </a:ext>
            </a:extLst>
          </p:cNvPr>
          <p:cNvPicPr>
            <a:picLocks noChangeAspect="1"/>
          </p:cNvPicPr>
          <p:nvPr/>
        </p:nvPicPr>
        <p:blipFill>
          <a:blip r:embed="rId6"/>
          <a:stretch>
            <a:fillRect/>
          </a:stretch>
        </p:blipFill>
        <p:spPr>
          <a:xfrm>
            <a:off x="5432094" y="5065149"/>
            <a:ext cx="2219325" cy="1114425"/>
          </a:xfrm>
          <a:prstGeom prst="rect">
            <a:avLst/>
          </a:prstGeom>
        </p:spPr>
      </p:pic>
      <p:pic>
        <p:nvPicPr>
          <p:cNvPr id="7" name="Picture 2" descr="HU.nl | Hier komt alles samen | Hogeschool Utrecht">
            <a:extLst>
              <a:ext uri="{FF2B5EF4-FFF2-40B4-BE49-F238E27FC236}">
                <a16:creationId xmlns:a16="http://schemas.microsoft.com/office/drawing/2014/main" id="{905E8B42-EDAF-B129-B60C-B375A87316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6199" y="5151950"/>
            <a:ext cx="1178642" cy="11786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N University of Applied Sciences - Wikipedia">
            <a:extLst>
              <a:ext uri="{FF2B5EF4-FFF2-40B4-BE49-F238E27FC236}">
                <a16:creationId xmlns:a16="http://schemas.microsoft.com/office/drawing/2014/main" id="{C9166CD2-1128-B6C0-3D45-0B696997B3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191279"/>
            <a:ext cx="1447347" cy="109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79D606-7749-FFBB-9253-54F0C386453D}"/>
              </a:ext>
            </a:extLst>
          </p:cNvPr>
          <p:cNvSpPr>
            <a:spLocks noGrp="1"/>
          </p:cNvSpPr>
          <p:nvPr>
            <p:ph type="title"/>
          </p:nvPr>
        </p:nvSpPr>
        <p:spPr>
          <a:xfrm>
            <a:off x="1371600" y="685800"/>
            <a:ext cx="9601200" cy="1485900"/>
          </a:xfrm>
        </p:spPr>
        <p:txBody>
          <a:bodyPr/>
          <a:lstStyle/>
          <a:p>
            <a:r>
              <a:rPr lang="en-US"/>
              <a:t>Outline</a:t>
            </a:r>
          </a:p>
        </p:txBody>
      </p:sp>
      <p:graphicFrame>
        <p:nvGraphicFramePr>
          <p:cNvPr id="7" name="Tijdelijke aanduiding voor inhoud 4">
            <a:extLst>
              <a:ext uri="{FF2B5EF4-FFF2-40B4-BE49-F238E27FC236}">
                <a16:creationId xmlns:a16="http://schemas.microsoft.com/office/drawing/2014/main" id="{206AC486-7871-98BF-7F11-2DC3EB092235}"/>
              </a:ext>
            </a:extLst>
          </p:cNvPr>
          <p:cNvGraphicFramePr>
            <a:graphicFrameLocks noGrp="1"/>
          </p:cNvGraphicFramePr>
          <p:nvPr>
            <p:ph idx="1"/>
            <p:extLst>
              <p:ext uri="{D42A27DB-BD31-4B8C-83A1-F6EECF244321}">
                <p14:modId xmlns:p14="http://schemas.microsoft.com/office/powerpoint/2010/main" val="344278663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92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AD4B2-AB0A-422A-8974-10C146E62D22}"/>
              </a:ext>
            </a:extLst>
          </p:cNvPr>
          <p:cNvSpPr>
            <a:spLocks noGrp="1"/>
          </p:cNvSpPr>
          <p:nvPr>
            <p:ph type="title"/>
          </p:nvPr>
        </p:nvSpPr>
        <p:spPr>
          <a:xfrm>
            <a:off x="723900" y="685800"/>
            <a:ext cx="3855720" cy="2157884"/>
          </a:xfrm>
        </p:spPr>
        <p:txBody>
          <a:bodyPr anchor="t">
            <a:normAutofit/>
          </a:bodyPr>
          <a:lstStyle/>
          <a:p>
            <a:r>
              <a:rPr lang="nl-NL"/>
              <a:t>Background: Teacher Agency</a:t>
            </a:r>
          </a:p>
        </p:txBody>
      </p:sp>
      <p:pic>
        <p:nvPicPr>
          <p:cNvPr id="5" name="Afbeelding 4">
            <a:extLst>
              <a:ext uri="{FF2B5EF4-FFF2-40B4-BE49-F238E27FC236}">
                <a16:creationId xmlns:a16="http://schemas.microsoft.com/office/drawing/2014/main" id="{9375377E-A4BB-4EE5-8671-0737CEE0F7A4}"/>
              </a:ext>
            </a:extLst>
          </p:cNvPr>
          <p:cNvPicPr>
            <a:picLocks noChangeAspect="1"/>
          </p:cNvPicPr>
          <p:nvPr/>
        </p:nvPicPr>
        <p:blipFill>
          <a:blip r:embed="rId3"/>
          <a:stretch>
            <a:fillRect/>
          </a:stretch>
        </p:blipFill>
        <p:spPr>
          <a:xfrm>
            <a:off x="5589006" y="2233297"/>
            <a:ext cx="6489876" cy="2157883"/>
          </a:xfrm>
          <a:prstGeom prst="rect">
            <a:avLst/>
          </a:prstGeom>
          <a:noFill/>
        </p:spPr>
      </p:pic>
      <p:sp>
        <p:nvSpPr>
          <p:cNvPr id="3" name="Tijdelijke aanduiding voor inhoud 2">
            <a:extLst>
              <a:ext uri="{FF2B5EF4-FFF2-40B4-BE49-F238E27FC236}">
                <a16:creationId xmlns:a16="http://schemas.microsoft.com/office/drawing/2014/main" id="{CF764FC1-469D-4B9E-A4D2-27DA919BA7BE}"/>
              </a:ext>
            </a:extLst>
          </p:cNvPr>
          <p:cNvSpPr>
            <a:spLocks noGrp="1"/>
          </p:cNvSpPr>
          <p:nvPr>
            <p:ph type="body" sz="half" idx="2"/>
          </p:nvPr>
        </p:nvSpPr>
        <p:spPr>
          <a:xfrm>
            <a:off x="723900" y="2856344"/>
            <a:ext cx="3855720" cy="3856972"/>
          </a:xfrm>
        </p:spPr>
        <p:txBody>
          <a:bodyPr>
            <a:normAutofit/>
          </a:bodyPr>
          <a:lstStyle/>
          <a:p>
            <a:r>
              <a:rPr lang="en-US" i="1" dirty="0">
                <a:solidFill>
                  <a:srgbClr val="2D2D2D"/>
                </a:solidFill>
                <a:latin typeface="Noto Sans" panose="020B0502040504020204" pitchFamily="34" charset="0"/>
              </a:rPr>
              <a:t>T</a:t>
            </a:r>
            <a:r>
              <a:rPr lang="en-US" b="0" i="1" dirty="0">
                <a:solidFill>
                  <a:srgbClr val="2D2D2D"/>
                </a:solidFill>
                <a:effectLst/>
                <a:latin typeface="Noto Sans" panose="020B0502040504020204" pitchFamily="34" charset="0"/>
              </a:rPr>
              <a:t>eachers and educators feeling empowered and able to take ownership of their learning experience. This relates both to them educating students and to their own professional development activities.</a:t>
            </a:r>
            <a:endParaRPr lang="nl-NL" sz="1600" i="1" dirty="0"/>
          </a:p>
          <a:p>
            <a:pPr lvl="1"/>
            <a:r>
              <a:rPr lang="nl-NL" sz="1600" dirty="0"/>
              <a:t>- 	</a:t>
            </a:r>
            <a:r>
              <a:rPr lang="nl-NL" sz="1600" dirty="0" err="1"/>
              <a:t>Conscious</a:t>
            </a:r>
            <a:r>
              <a:rPr lang="nl-NL" sz="1600" dirty="0"/>
              <a:t>’ action - </a:t>
            </a:r>
            <a:r>
              <a:rPr lang="nl-NL" sz="1600" dirty="0" err="1"/>
              <a:t>thrive</a:t>
            </a:r>
            <a:r>
              <a:rPr lang="nl-NL" sz="1600" dirty="0"/>
              <a:t>‘</a:t>
            </a:r>
          </a:p>
          <a:p>
            <a:pPr lvl="1"/>
            <a:r>
              <a:rPr lang="nl-NL" sz="1600" dirty="0"/>
              <a:t>- 	More </a:t>
            </a:r>
            <a:r>
              <a:rPr lang="nl-NL" sz="1600" dirty="0" err="1"/>
              <a:t>than</a:t>
            </a:r>
            <a:r>
              <a:rPr lang="nl-NL" sz="1600" dirty="0"/>
              <a:t> a ‘</a:t>
            </a:r>
            <a:r>
              <a:rPr lang="nl-NL" sz="1600" dirty="0" err="1"/>
              <a:t>trait</a:t>
            </a:r>
            <a:r>
              <a:rPr lang="nl-NL" sz="1600" dirty="0"/>
              <a:t>’: </a:t>
            </a:r>
            <a:r>
              <a:rPr lang="nl-NL" sz="1600" dirty="0" err="1"/>
              <a:t>Interaction</a:t>
            </a:r>
            <a:r>
              <a:rPr lang="nl-NL" sz="1600" dirty="0"/>
              <a:t>    	person-context</a:t>
            </a:r>
          </a:p>
          <a:p>
            <a:pPr lvl="1"/>
            <a:r>
              <a:rPr lang="nl-NL" sz="1600" dirty="0"/>
              <a:t>- 	</a:t>
            </a:r>
            <a:r>
              <a:rPr lang="nl-NL" sz="1600" dirty="0" err="1"/>
              <a:t>Not</a:t>
            </a:r>
            <a:r>
              <a:rPr lang="nl-NL" sz="1600" dirty="0"/>
              <a:t> </a:t>
            </a:r>
            <a:r>
              <a:rPr lang="nl-NL" sz="1600" dirty="0" err="1"/>
              <a:t>something</a:t>
            </a:r>
            <a:r>
              <a:rPr lang="nl-NL" sz="1600" dirty="0"/>
              <a:t> </a:t>
            </a:r>
            <a:r>
              <a:rPr lang="nl-NL" sz="1600" dirty="0" err="1"/>
              <a:t>to</a:t>
            </a:r>
            <a:r>
              <a:rPr lang="nl-NL" sz="1600" dirty="0"/>
              <a:t> have, but 	</a:t>
            </a:r>
            <a:r>
              <a:rPr lang="nl-NL" sz="1600" dirty="0" err="1"/>
              <a:t>something</a:t>
            </a:r>
            <a:r>
              <a:rPr lang="nl-NL" sz="1600" dirty="0"/>
              <a:t> </a:t>
            </a:r>
            <a:r>
              <a:rPr lang="nl-NL" sz="1600" dirty="0" err="1"/>
              <a:t>to</a:t>
            </a:r>
            <a:r>
              <a:rPr lang="nl-NL" sz="1600" dirty="0"/>
              <a:t> do</a:t>
            </a:r>
          </a:p>
          <a:p>
            <a:pPr lvl="1"/>
            <a:r>
              <a:rPr lang="nl-NL" sz="1600" dirty="0"/>
              <a:t>- 	</a:t>
            </a:r>
            <a:r>
              <a:rPr lang="nl-NL" sz="1600" dirty="0" err="1"/>
              <a:t>Process</a:t>
            </a:r>
            <a:r>
              <a:rPr lang="nl-NL" sz="1600" dirty="0"/>
              <a:t> </a:t>
            </a:r>
            <a:r>
              <a:rPr lang="nl-NL" sz="1600" dirty="0" err="1"/>
              <a:t>and</a:t>
            </a:r>
            <a:r>
              <a:rPr lang="nl-NL" sz="1600" dirty="0"/>
              <a:t> </a:t>
            </a:r>
            <a:r>
              <a:rPr lang="nl-NL" sz="1600" dirty="0" err="1"/>
              <a:t>result</a:t>
            </a:r>
            <a:r>
              <a:rPr lang="nl-NL" sz="1600" dirty="0"/>
              <a:t> </a:t>
            </a:r>
          </a:p>
          <a:p>
            <a:endParaRPr lang="nl-NL" dirty="0"/>
          </a:p>
        </p:txBody>
      </p:sp>
    </p:spTree>
    <p:extLst>
      <p:ext uri="{BB962C8B-B14F-4D97-AF65-F5344CB8AC3E}">
        <p14:creationId xmlns:p14="http://schemas.microsoft.com/office/powerpoint/2010/main" val="203171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18129200-0F51-8662-127A-A9C38FC426D0}"/>
              </a:ext>
            </a:extLst>
          </p:cNvPr>
          <p:cNvPicPr>
            <a:picLocks noChangeAspect="1"/>
          </p:cNvPicPr>
          <p:nvPr/>
        </p:nvPicPr>
        <p:blipFill>
          <a:blip r:embed="rId3"/>
          <a:stretch>
            <a:fillRect/>
          </a:stretch>
        </p:blipFill>
        <p:spPr>
          <a:xfrm>
            <a:off x="4155475" y="1591850"/>
            <a:ext cx="4169420" cy="3674301"/>
          </a:xfrm>
          <a:prstGeom prst="rect">
            <a:avLst/>
          </a:prstGeom>
        </p:spPr>
      </p:pic>
      <p:pic>
        <p:nvPicPr>
          <p:cNvPr id="11" name="Afbeelding 10" descr="Afbeelding met tekening, schets, Lijnillustraties, illustratie&#10;&#10;Automatisch gegenereerde beschrijving">
            <a:extLst>
              <a:ext uri="{FF2B5EF4-FFF2-40B4-BE49-F238E27FC236}">
                <a16:creationId xmlns:a16="http://schemas.microsoft.com/office/drawing/2014/main" id="{A9781F49-B4F4-58E0-79F8-FE7BEE327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476" y="1597711"/>
            <a:ext cx="4169420" cy="3674301"/>
          </a:xfrm>
          <a:prstGeom prst="rect">
            <a:avLst/>
          </a:prstGeom>
        </p:spPr>
      </p:pic>
      <p:sp>
        <p:nvSpPr>
          <p:cNvPr id="2" name="Titel 1">
            <a:extLst>
              <a:ext uri="{FF2B5EF4-FFF2-40B4-BE49-F238E27FC236}">
                <a16:creationId xmlns:a16="http://schemas.microsoft.com/office/drawing/2014/main" id="{27E0AC1C-F5A7-44C0-B8DE-AFF1DD7DC896}"/>
              </a:ext>
            </a:extLst>
          </p:cNvPr>
          <p:cNvSpPr>
            <a:spLocks noGrp="1"/>
          </p:cNvSpPr>
          <p:nvPr>
            <p:ph type="title"/>
          </p:nvPr>
        </p:nvSpPr>
        <p:spPr>
          <a:xfrm>
            <a:off x="2152650" y="365129"/>
            <a:ext cx="7886700" cy="783734"/>
          </a:xfrm>
        </p:spPr>
        <p:txBody>
          <a:bodyPr/>
          <a:lstStyle/>
          <a:p>
            <a:r>
              <a:rPr lang="nl-NL" sz="3200" dirty="0" err="1"/>
              <a:t>Visualisation</a:t>
            </a:r>
            <a:r>
              <a:rPr lang="nl-NL" sz="3200" dirty="0"/>
              <a:t> of agency (steering power)</a:t>
            </a:r>
          </a:p>
        </p:txBody>
      </p:sp>
      <p:pic>
        <p:nvPicPr>
          <p:cNvPr id="3" name="Afbeelding 2" descr="Afbeelding met klok, zwart-wit, ster&#10;&#10;Automatisch gegenereerde beschrijving">
            <a:extLst>
              <a:ext uri="{FF2B5EF4-FFF2-40B4-BE49-F238E27FC236}">
                <a16:creationId xmlns:a16="http://schemas.microsoft.com/office/drawing/2014/main" id="{0BFB4E6F-06CA-6A75-BC51-93D8B83BA11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2803" y="3331082"/>
            <a:ext cx="1929717" cy="1935068"/>
          </a:xfrm>
          <a:prstGeom prst="rect">
            <a:avLst/>
          </a:prstGeom>
          <a:noFill/>
          <a:ln>
            <a:noFill/>
          </a:ln>
        </p:spPr>
      </p:pic>
      <p:pic>
        <p:nvPicPr>
          <p:cNvPr id="6" name="Afbeelding 5" descr="Afbeelding met clipart, illustratie, tekenfilm, wit&#10;&#10;Automatisch gegenereerde beschrijving">
            <a:extLst>
              <a:ext uri="{FF2B5EF4-FFF2-40B4-BE49-F238E27FC236}">
                <a16:creationId xmlns:a16="http://schemas.microsoft.com/office/drawing/2014/main" id="{1375C3E3-E216-D64E-66A1-877AFF1380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8550" y="1591850"/>
            <a:ext cx="1880086" cy="1182299"/>
          </a:xfrm>
          <a:prstGeom prst="rect">
            <a:avLst/>
          </a:prstGeom>
          <a:noFill/>
          <a:ln>
            <a:noFill/>
          </a:ln>
        </p:spPr>
      </p:pic>
      <p:sp>
        <p:nvSpPr>
          <p:cNvPr id="14" name="Tijdelijke aanduiding voor inhoud 2">
            <a:extLst>
              <a:ext uri="{FF2B5EF4-FFF2-40B4-BE49-F238E27FC236}">
                <a16:creationId xmlns:a16="http://schemas.microsoft.com/office/drawing/2014/main" id="{45C52CD3-BCFF-6B6E-C855-BF0A866FBB61}"/>
              </a:ext>
            </a:extLst>
          </p:cNvPr>
          <p:cNvSpPr>
            <a:spLocks noGrp="1"/>
          </p:cNvSpPr>
          <p:nvPr>
            <p:ph idx="1"/>
          </p:nvPr>
        </p:nvSpPr>
        <p:spPr>
          <a:xfrm>
            <a:off x="1379342" y="1270332"/>
            <a:ext cx="2747043" cy="2532185"/>
          </a:xfrm>
        </p:spPr>
        <p:txBody>
          <a:bodyPr>
            <a:normAutofit/>
          </a:bodyPr>
          <a:lstStyle/>
          <a:p>
            <a:pPr lvl="1" indent="0" fontAlgn="base">
              <a:lnSpc>
                <a:spcPct val="100000"/>
              </a:lnSpc>
              <a:buClr>
                <a:srgbClr val="E50056"/>
              </a:buClr>
              <a:buNone/>
            </a:pPr>
            <a:r>
              <a:rPr lang="en-US" sz="1600" b="1" dirty="0">
                <a:solidFill>
                  <a:srgbClr val="E50056"/>
                </a:solidFill>
              </a:rPr>
              <a:t>Professional</a:t>
            </a:r>
            <a:r>
              <a:rPr lang="en-US" sz="1600" dirty="0">
                <a:solidFill>
                  <a:srgbClr val="E50056"/>
                </a:solidFill>
              </a:rPr>
              <a:t> </a:t>
            </a:r>
            <a:r>
              <a:rPr lang="en-US" sz="1600" b="1" dirty="0">
                <a:solidFill>
                  <a:srgbClr val="E50056"/>
                </a:solidFill>
              </a:rPr>
              <a:t>identity</a:t>
            </a:r>
            <a:r>
              <a:rPr lang="en-US" sz="1600" dirty="0">
                <a:solidFill>
                  <a:srgbClr val="E50056"/>
                </a:solidFill>
              </a:rPr>
              <a:t>: how do teachers look at themselves, what is important for them in education, what thrives them??</a:t>
            </a:r>
          </a:p>
        </p:txBody>
      </p:sp>
      <p:sp>
        <p:nvSpPr>
          <p:cNvPr id="15" name="Tijdelijke aanduiding voor inhoud 2">
            <a:extLst>
              <a:ext uri="{FF2B5EF4-FFF2-40B4-BE49-F238E27FC236}">
                <a16:creationId xmlns:a16="http://schemas.microsoft.com/office/drawing/2014/main" id="{840A3374-2159-0A74-3DC2-CA08CA7A3552}"/>
              </a:ext>
            </a:extLst>
          </p:cNvPr>
          <p:cNvSpPr txBox="1">
            <a:spLocks/>
          </p:cNvSpPr>
          <p:nvPr/>
        </p:nvSpPr>
        <p:spPr>
          <a:xfrm>
            <a:off x="3942799" y="5393481"/>
            <a:ext cx="4382096" cy="2532185"/>
          </a:xfrm>
          <a:prstGeom prst="rect">
            <a:avLst/>
          </a:prstGeom>
        </p:spPr>
        <p:txBody>
          <a:bodyPr vert="horz" lIns="91440" tIns="45720" rIns="91440" bIns="45720" rtlCol="0">
            <a:normAutofit/>
          </a:bodyPr>
          <a:lstStyle>
            <a:lvl1pPr marL="0" indent="0" algn="l" defTabSz="685783" rtl="0" eaLnBrk="1" latinLnBrk="0" hangingPunct="1">
              <a:lnSpc>
                <a:spcPct val="80000"/>
              </a:lnSpc>
              <a:spcBef>
                <a:spcPts val="750"/>
              </a:spcBef>
              <a:buFont typeface="Arial" panose="020B0604020202020204" pitchFamily="34" charset="0"/>
              <a:buNone/>
              <a:defRPr sz="17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indent="0" fontAlgn="base">
              <a:lnSpc>
                <a:spcPct val="100000"/>
              </a:lnSpc>
              <a:buClr>
                <a:srgbClr val="E50056"/>
              </a:buClr>
              <a:buNone/>
            </a:pPr>
            <a:r>
              <a:rPr lang="en-US" sz="1600" b="1" dirty="0">
                <a:solidFill>
                  <a:srgbClr val="E50056"/>
                </a:solidFill>
              </a:rPr>
              <a:t>Personal expertise, knowledge, capacities and experience</a:t>
            </a:r>
            <a:endParaRPr lang="en-US" sz="1600" dirty="0">
              <a:solidFill>
                <a:srgbClr val="E50056"/>
              </a:solidFill>
            </a:endParaRPr>
          </a:p>
        </p:txBody>
      </p:sp>
      <p:sp>
        <p:nvSpPr>
          <p:cNvPr id="16" name="Tijdelijke aanduiding voor inhoud 2">
            <a:extLst>
              <a:ext uri="{FF2B5EF4-FFF2-40B4-BE49-F238E27FC236}">
                <a16:creationId xmlns:a16="http://schemas.microsoft.com/office/drawing/2014/main" id="{DC9049C3-81BA-34D1-CCC3-44A01962D6D8}"/>
              </a:ext>
            </a:extLst>
          </p:cNvPr>
          <p:cNvSpPr txBox="1">
            <a:spLocks/>
          </p:cNvSpPr>
          <p:nvPr/>
        </p:nvSpPr>
        <p:spPr>
          <a:xfrm>
            <a:off x="7832797" y="2959319"/>
            <a:ext cx="3272504" cy="2532185"/>
          </a:xfrm>
          <a:prstGeom prst="rect">
            <a:avLst/>
          </a:prstGeom>
        </p:spPr>
        <p:txBody>
          <a:bodyPr vert="horz" lIns="91440" tIns="45720" rIns="91440" bIns="45720" rtlCol="0">
            <a:normAutofit/>
          </a:bodyPr>
          <a:lstStyle>
            <a:lvl1pPr marL="0" indent="0" algn="l" defTabSz="685783" rtl="0" eaLnBrk="1" latinLnBrk="0" hangingPunct="1">
              <a:lnSpc>
                <a:spcPct val="80000"/>
              </a:lnSpc>
              <a:spcBef>
                <a:spcPts val="750"/>
              </a:spcBef>
              <a:buFont typeface="Arial" panose="020B0604020202020204" pitchFamily="34" charset="0"/>
              <a:buNone/>
              <a:defRPr sz="17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indent="0" fontAlgn="base">
              <a:lnSpc>
                <a:spcPct val="100000"/>
              </a:lnSpc>
              <a:buClr>
                <a:srgbClr val="E50056"/>
              </a:buClr>
              <a:buNone/>
            </a:pPr>
            <a:r>
              <a:rPr lang="en-US" sz="1600" b="1" dirty="0">
                <a:solidFill>
                  <a:srgbClr val="E50056"/>
                </a:solidFill>
              </a:rPr>
              <a:t>Context factors:</a:t>
            </a:r>
            <a:br>
              <a:rPr lang="en-US" sz="1600" b="1" dirty="0">
                <a:solidFill>
                  <a:srgbClr val="E50056"/>
                </a:solidFill>
              </a:rPr>
            </a:br>
            <a:r>
              <a:rPr lang="en-US" sz="1600" dirty="0">
                <a:solidFill>
                  <a:srgbClr val="E50056"/>
                </a:solidFill>
              </a:rPr>
              <a:t>- Culture of the school (vision, asking questions?)</a:t>
            </a:r>
          </a:p>
          <a:p>
            <a:pPr lvl="1" indent="0" fontAlgn="base">
              <a:lnSpc>
                <a:spcPct val="100000"/>
              </a:lnSpc>
              <a:buClr>
                <a:srgbClr val="E50056"/>
              </a:buClr>
              <a:buNone/>
            </a:pPr>
            <a:r>
              <a:rPr lang="en-US" sz="1600" dirty="0">
                <a:solidFill>
                  <a:srgbClr val="E50056"/>
                </a:solidFill>
              </a:rPr>
              <a:t>- Structure of the school (division of roles</a:t>
            </a:r>
            <a:r>
              <a:rPr lang="en-US" sz="1600">
                <a:solidFill>
                  <a:srgbClr val="E50056"/>
                </a:solidFill>
              </a:rPr>
              <a:t>, hierarchy) </a:t>
            </a:r>
            <a:endParaRPr lang="en-US" sz="1600" dirty="0">
              <a:solidFill>
                <a:srgbClr val="E50056"/>
              </a:solidFill>
            </a:endParaRPr>
          </a:p>
          <a:p>
            <a:pPr lvl="1" indent="0" fontAlgn="base">
              <a:lnSpc>
                <a:spcPct val="100000"/>
              </a:lnSpc>
              <a:buClr>
                <a:srgbClr val="E50056"/>
              </a:buClr>
              <a:buNone/>
            </a:pPr>
            <a:r>
              <a:rPr lang="en-US" sz="1600" dirty="0">
                <a:solidFill>
                  <a:srgbClr val="E50056"/>
                </a:solidFill>
              </a:rPr>
              <a:t>- (material) possibilities (what is possible?)</a:t>
            </a:r>
          </a:p>
        </p:txBody>
      </p:sp>
    </p:spTree>
    <p:extLst>
      <p:ext uri="{BB962C8B-B14F-4D97-AF65-F5344CB8AC3E}">
        <p14:creationId xmlns:p14="http://schemas.microsoft.com/office/powerpoint/2010/main" val="3102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070C6-3666-4196-A0D0-AD024599373F}"/>
              </a:ext>
            </a:extLst>
          </p:cNvPr>
          <p:cNvSpPr>
            <a:spLocks noGrp="1"/>
          </p:cNvSpPr>
          <p:nvPr>
            <p:ph type="title"/>
          </p:nvPr>
        </p:nvSpPr>
        <p:spPr/>
        <p:txBody>
          <a:bodyPr lIns="91440" tIns="45720" rIns="91440" bIns="45720" anchor="t"/>
          <a:lstStyle/>
          <a:p>
            <a:r>
              <a:rPr lang="nl-NL"/>
              <a:t>Background: </a:t>
            </a:r>
            <a:br>
              <a:rPr lang="nl-NL"/>
            </a:br>
            <a:r>
              <a:rPr lang="nl-NL"/>
              <a:t>Knowledge labs</a:t>
            </a:r>
          </a:p>
        </p:txBody>
      </p:sp>
      <p:sp>
        <p:nvSpPr>
          <p:cNvPr id="4" name="Tijdelijke aanduiding voor inhoud 3">
            <a:extLst>
              <a:ext uri="{FF2B5EF4-FFF2-40B4-BE49-F238E27FC236}">
                <a16:creationId xmlns:a16="http://schemas.microsoft.com/office/drawing/2014/main" id="{E43D57DB-8A48-45F8-9EE8-E38AD2890A2C}"/>
              </a:ext>
            </a:extLst>
          </p:cNvPr>
          <p:cNvSpPr>
            <a:spLocks noGrp="1"/>
          </p:cNvSpPr>
          <p:nvPr>
            <p:ph sz="half" idx="1"/>
          </p:nvPr>
        </p:nvSpPr>
        <p:spPr>
          <a:xfrm>
            <a:off x="1301261" y="2269415"/>
            <a:ext cx="4560849" cy="4248616"/>
          </a:xfrm>
        </p:spPr>
        <p:txBody>
          <a:bodyPr lIns="91440" tIns="45720" rIns="91440" bIns="45720" anchor="t"/>
          <a:lstStyle/>
          <a:p>
            <a:pPr marL="383540" indent="-383540" algn="l" rtl="0" fontAlgn="base"/>
            <a:r>
              <a:rPr lang="nl-NL" b="0" i="0" u="none" strike="noStrike">
                <a:solidFill>
                  <a:srgbClr val="191B0E"/>
                </a:solidFill>
                <a:effectLst/>
                <a:latin typeface="Arial" panose="020B0604020202020204" pitchFamily="34" charset="0"/>
              </a:rPr>
              <a:t>Short 2-hour </a:t>
            </a:r>
            <a:r>
              <a:rPr lang="nl-NL" b="0" i="0" u="none" strike="noStrike" err="1">
                <a:solidFill>
                  <a:srgbClr val="191B0E"/>
                </a:solidFill>
                <a:effectLst/>
                <a:latin typeface="Arial" panose="020B0604020202020204" pitchFamily="34" charset="0"/>
              </a:rPr>
              <a:t>sessions</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cs typeface="Segoe UI" panose="020B0502040204020203" pitchFamily="34" charset="0"/>
            </a:endParaRPr>
          </a:p>
          <a:p>
            <a:pPr marL="383540" indent="-383540" algn="l" rtl="0" fontAlgn="base"/>
            <a:r>
              <a:rPr lang="nl-NL" b="0" i="0" u="none" strike="noStrike">
                <a:solidFill>
                  <a:srgbClr val="191B0E"/>
                </a:solidFill>
                <a:effectLst/>
                <a:latin typeface="Arial" panose="020B0604020202020204" pitchFamily="34" charset="0"/>
              </a:rPr>
              <a:t>Every </a:t>
            </a:r>
            <a:r>
              <a:rPr lang="nl-NL" b="0" i="0" u="none" strike="noStrike" err="1">
                <a:solidFill>
                  <a:srgbClr val="191B0E"/>
                </a:solidFill>
                <a:effectLst/>
                <a:latin typeface="Arial" panose="020B0604020202020204" pitchFamily="34" charset="0"/>
              </a:rPr>
              <a:t>session</a:t>
            </a:r>
            <a:r>
              <a:rPr lang="nl-NL" b="0" i="0" u="none" strike="noStrike">
                <a:solidFill>
                  <a:srgbClr val="191B0E"/>
                </a:solidFill>
                <a:effectLst/>
                <a:latin typeface="Arial" panose="020B0604020202020204" pitchFamily="34" charset="0"/>
              </a:rPr>
              <a:t> </a:t>
            </a:r>
            <a:r>
              <a:rPr lang="nl-NL" b="0" i="0" u="none" strike="noStrike" err="1">
                <a:solidFill>
                  <a:srgbClr val="191B0E"/>
                </a:solidFill>
                <a:effectLst/>
                <a:latin typeface="Arial" panose="020B0604020202020204" pitchFamily="34" charset="0"/>
              </a:rPr>
              <a:t>contributes</a:t>
            </a:r>
            <a:r>
              <a:rPr lang="nl-NL" b="0" i="0" u="none" strike="noStrike">
                <a:solidFill>
                  <a:srgbClr val="191B0E"/>
                </a:solidFill>
                <a:effectLst/>
                <a:latin typeface="Arial" panose="020B0604020202020204" pitchFamily="34" charset="0"/>
              </a:rPr>
              <a:t> </a:t>
            </a:r>
            <a:r>
              <a:rPr lang="nl-NL" b="0" i="0" u="none" strike="noStrike" err="1">
                <a:solidFill>
                  <a:srgbClr val="191B0E"/>
                </a:solidFill>
                <a:effectLst/>
                <a:latin typeface="Arial" panose="020B0604020202020204" pitchFamily="34" charset="0"/>
              </a:rPr>
              <a:t>to</a:t>
            </a:r>
            <a:r>
              <a:rPr lang="nl-NL" b="0" i="0" u="none" strike="noStrike">
                <a:solidFill>
                  <a:srgbClr val="191B0E"/>
                </a:solidFill>
                <a:effectLst/>
                <a:latin typeface="Arial" panose="020B0604020202020204" pitchFamily="34" charset="0"/>
              </a:rPr>
              <a:t> </a:t>
            </a:r>
            <a:r>
              <a:rPr lang="nl-NL" b="0" i="0" u="none" strike="noStrike" err="1">
                <a:solidFill>
                  <a:srgbClr val="191B0E"/>
                </a:solidFill>
                <a:effectLst/>
                <a:latin typeface="Arial" panose="020B0604020202020204" pitchFamily="34" charset="0"/>
              </a:rPr>
              <a:t>the</a:t>
            </a:r>
            <a:r>
              <a:rPr lang="nl-NL" b="0" i="0" u="none" strike="noStrike">
                <a:solidFill>
                  <a:srgbClr val="191B0E"/>
                </a:solidFill>
                <a:effectLst/>
                <a:latin typeface="Arial" panose="020B0604020202020204" pitchFamily="34" charset="0"/>
              </a:rPr>
              <a:t> </a:t>
            </a:r>
            <a:r>
              <a:rPr lang="nl-NL" b="0" i="0" u="none" strike="noStrike" err="1">
                <a:solidFill>
                  <a:srgbClr val="191B0E"/>
                </a:solidFill>
                <a:effectLst/>
                <a:latin typeface="Arial" panose="020B0604020202020204" pitchFamily="34" charset="0"/>
              </a:rPr>
              <a:t>outcome</a:t>
            </a:r>
            <a:endParaRPr lang="en-US" b="0" i="0">
              <a:solidFill>
                <a:srgbClr val="000000"/>
              </a:solidFill>
              <a:effectLst/>
              <a:latin typeface="Segoe UI" panose="020B0502040204020203" pitchFamily="34" charset="0"/>
              <a:cs typeface="Segoe UI" panose="020B0502040204020203" pitchFamily="34" charset="0"/>
            </a:endParaRPr>
          </a:p>
          <a:p>
            <a:pPr marL="383540" indent="-383540" fontAlgn="base"/>
            <a:r>
              <a:rPr lang="nl-NL">
                <a:solidFill>
                  <a:srgbClr val="191B0E"/>
                </a:solidFill>
                <a:latin typeface="Arial"/>
                <a:cs typeface="Arial"/>
              </a:rPr>
              <a:t>First </a:t>
            </a:r>
            <a:r>
              <a:rPr lang="nl-NL" err="1">
                <a:solidFill>
                  <a:srgbClr val="191B0E"/>
                </a:solidFill>
                <a:latin typeface="Arial"/>
                <a:cs typeface="Arial"/>
              </a:rPr>
              <a:t>year</a:t>
            </a:r>
            <a:r>
              <a:rPr lang="nl-NL">
                <a:solidFill>
                  <a:srgbClr val="191B0E"/>
                </a:solidFill>
                <a:latin typeface="Arial"/>
                <a:cs typeface="Arial"/>
              </a:rPr>
              <a:t>: </a:t>
            </a:r>
            <a:r>
              <a:rPr lang="nl-NL" err="1">
                <a:solidFill>
                  <a:srgbClr val="191B0E"/>
                </a:solidFill>
                <a:latin typeface="Arial"/>
                <a:cs typeface="Arial"/>
              </a:rPr>
              <a:t>sessions</a:t>
            </a:r>
            <a:r>
              <a:rPr lang="nl-NL">
                <a:solidFill>
                  <a:srgbClr val="191B0E"/>
                </a:solidFill>
                <a:latin typeface="Arial"/>
                <a:cs typeface="Arial"/>
              </a:rPr>
              <a:t> follow </a:t>
            </a:r>
            <a:r>
              <a:rPr lang="nl-NL" err="1">
                <a:solidFill>
                  <a:srgbClr val="191B0E"/>
                </a:solidFill>
                <a:latin typeface="Arial"/>
                <a:cs typeface="Arial"/>
              </a:rPr>
              <a:t>the</a:t>
            </a:r>
            <a:r>
              <a:rPr lang="nl-NL">
                <a:solidFill>
                  <a:srgbClr val="191B0E"/>
                </a:solidFill>
                <a:latin typeface="Arial"/>
                <a:cs typeface="Arial"/>
              </a:rPr>
              <a:t> </a:t>
            </a:r>
            <a:r>
              <a:rPr lang="nl-NL" err="1">
                <a:solidFill>
                  <a:srgbClr val="191B0E"/>
                </a:solidFill>
                <a:latin typeface="Arial"/>
                <a:cs typeface="Arial"/>
              </a:rPr>
              <a:t>phases</a:t>
            </a:r>
            <a:r>
              <a:rPr lang="nl-NL">
                <a:solidFill>
                  <a:srgbClr val="191B0E"/>
                </a:solidFill>
                <a:latin typeface="Arial"/>
                <a:cs typeface="Arial"/>
              </a:rPr>
              <a:t> of design thinking</a:t>
            </a:r>
            <a:endParaRPr lang="en-US" b="0" i="0">
              <a:solidFill>
                <a:srgbClr val="000000"/>
              </a:solidFill>
              <a:effectLst/>
              <a:latin typeface="Arial"/>
              <a:cs typeface="Arial"/>
            </a:endParaRPr>
          </a:p>
          <a:p>
            <a:pPr marL="383540" indent="-383540"/>
            <a:r>
              <a:rPr lang="nl-NL">
                <a:solidFill>
                  <a:srgbClr val="191B0E"/>
                </a:solidFill>
                <a:latin typeface="Arial"/>
                <a:cs typeface="Arial"/>
              </a:rPr>
              <a:t>Second </a:t>
            </a:r>
            <a:r>
              <a:rPr lang="nl-NL" err="1">
                <a:solidFill>
                  <a:srgbClr val="191B0E"/>
                </a:solidFill>
                <a:latin typeface="Arial"/>
                <a:cs typeface="Arial"/>
              </a:rPr>
              <a:t>year</a:t>
            </a:r>
            <a:r>
              <a:rPr lang="nl-NL">
                <a:solidFill>
                  <a:srgbClr val="191B0E"/>
                </a:solidFill>
                <a:latin typeface="Arial"/>
                <a:cs typeface="Arial"/>
              </a:rPr>
              <a:t>: development of </a:t>
            </a:r>
            <a:r>
              <a:rPr lang="nl-NL" err="1">
                <a:solidFill>
                  <a:srgbClr val="191B0E"/>
                </a:solidFill>
                <a:latin typeface="Arial"/>
                <a:cs typeface="Arial"/>
              </a:rPr>
              <a:t>the</a:t>
            </a:r>
            <a:r>
              <a:rPr lang="nl-NL">
                <a:solidFill>
                  <a:srgbClr val="191B0E"/>
                </a:solidFill>
                <a:latin typeface="Arial"/>
                <a:cs typeface="Arial"/>
              </a:rPr>
              <a:t> game in 2 (test-)</a:t>
            </a:r>
            <a:r>
              <a:rPr lang="nl-NL" err="1">
                <a:solidFill>
                  <a:srgbClr val="191B0E"/>
                </a:solidFill>
                <a:latin typeface="Arial"/>
                <a:cs typeface="Arial"/>
              </a:rPr>
              <a:t>phases</a:t>
            </a:r>
            <a:endParaRPr lang="nl-NL">
              <a:solidFill>
                <a:srgbClr val="191B0E"/>
              </a:solidFill>
              <a:latin typeface="Arial"/>
              <a:cs typeface="Arial"/>
            </a:endParaRPr>
          </a:p>
          <a:p>
            <a:pPr marL="383540" indent="-383540" algn="l" rtl="0" fontAlgn="base"/>
            <a:r>
              <a:rPr lang="nl-NL" b="0" i="0" u="none" strike="noStrike">
                <a:solidFill>
                  <a:srgbClr val="191B0E"/>
                </a:solidFill>
                <a:effectLst/>
                <a:latin typeface="Arial" panose="020B0604020202020204" pitchFamily="34" charset="0"/>
              </a:rPr>
              <a:t>Network </a:t>
            </a:r>
            <a:r>
              <a:rPr lang="nl-NL" b="0" i="0" u="none" strike="noStrike" err="1">
                <a:solidFill>
                  <a:srgbClr val="191B0E"/>
                </a:solidFill>
                <a:effectLst/>
                <a:latin typeface="Arial" panose="020B0604020202020204" pitchFamily="34" charset="0"/>
              </a:rPr>
              <a:t>learning</a:t>
            </a:r>
            <a:r>
              <a:rPr lang="nl-NL" b="0" i="0" u="none" strike="noStrike">
                <a:solidFill>
                  <a:srgbClr val="191B0E"/>
                </a:solidFill>
                <a:effectLst/>
                <a:latin typeface="Arial" panose="020B0604020202020204" pitchFamily="34" charset="0"/>
              </a:rPr>
              <a:t> is </a:t>
            </a:r>
            <a:r>
              <a:rPr lang="nl-NL" b="0" i="0" u="none" strike="noStrike" err="1">
                <a:solidFill>
                  <a:srgbClr val="191B0E"/>
                </a:solidFill>
                <a:effectLst/>
                <a:latin typeface="Arial" panose="020B0604020202020204" pitchFamily="34" charset="0"/>
              </a:rPr>
              <a:t>encouraged</a:t>
            </a:r>
            <a:endParaRPr lang="en-US" b="0" i="0">
              <a:solidFill>
                <a:srgbClr val="000000"/>
              </a:solidFill>
              <a:effectLst/>
              <a:latin typeface="Segoe UI" panose="020B0502040204020203" pitchFamily="34" charset="0"/>
              <a:cs typeface="Segoe UI" panose="020B0502040204020203" pitchFamily="34" charset="0"/>
            </a:endParaRPr>
          </a:p>
          <a:p>
            <a:pPr marL="383540" indent="-383540"/>
            <a:endParaRPr lang="nl-NL">
              <a:cs typeface="Arial" panose="020B0604020202020204"/>
            </a:endParaRPr>
          </a:p>
        </p:txBody>
      </p:sp>
      <p:pic>
        <p:nvPicPr>
          <p:cNvPr id="8" name="Picture 2" descr="HAN University of Applied Sciences - Wikipedia">
            <a:extLst>
              <a:ext uri="{FF2B5EF4-FFF2-40B4-BE49-F238E27FC236}">
                <a16:creationId xmlns:a16="http://schemas.microsoft.com/office/drawing/2014/main" id="{914D4405-FF32-809A-8244-C2F20FE4F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754" y="5589864"/>
            <a:ext cx="1447347" cy="1099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U.nl | Hier komt alles samen | Hogeschool Utrecht">
            <a:extLst>
              <a:ext uri="{FF2B5EF4-FFF2-40B4-BE49-F238E27FC236}">
                <a16:creationId xmlns:a16="http://schemas.microsoft.com/office/drawing/2014/main" id="{9F1F6AF4-8C2B-0AC8-EC95-15D4A5488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523" y="5788517"/>
            <a:ext cx="913693" cy="913693"/>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descr="Afbeelding met Lettertype, logo, wit, symbool&#10;&#10;Automatisch gegenereerde beschrijving">
            <a:extLst>
              <a:ext uri="{FF2B5EF4-FFF2-40B4-BE49-F238E27FC236}">
                <a16:creationId xmlns:a16="http://schemas.microsoft.com/office/drawing/2014/main" id="{DB03EF49-D267-7753-C474-0360057F4694}"/>
              </a:ext>
            </a:extLst>
          </p:cNvPr>
          <p:cNvPicPr>
            <a:picLocks noChangeAspect="1"/>
          </p:cNvPicPr>
          <p:nvPr/>
        </p:nvPicPr>
        <p:blipFill>
          <a:blip r:embed="rId5"/>
          <a:stretch>
            <a:fillRect/>
          </a:stretch>
        </p:blipFill>
        <p:spPr>
          <a:xfrm>
            <a:off x="5373479" y="5592688"/>
            <a:ext cx="2219325" cy="1114425"/>
          </a:xfrm>
          <a:prstGeom prst="rect">
            <a:avLst/>
          </a:prstGeom>
        </p:spPr>
      </p:pic>
      <p:pic>
        <p:nvPicPr>
          <p:cNvPr id="14" name="Afbeelding 13" descr="Afbeelding met tekst, Lettertype, logo, Graphics&#10;&#10;Automatisch gegenereerde beschrijving">
            <a:extLst>
              <a:ext uri="{FF2B5EF4-FFF2-40B4-BE49-F238E27FC236}">
                <a16:creationId xmlns:a16="http://schemas.microsoft.com/office/drawing/2014/main" id="{A8A64F6D-EE84-1447-FC14-155D483160BC}"/>
              </a:ext>
            </a:extLst>
          </p:cNvPr>
          <p:cNvPicPr>
            <a:picLocks noChangeAspect="1"/>
          </p:cNvPicPr>
          <p:nvPr/>
        </p:nvPicPr>
        <p:blipFill>
          <a:blip r:embed="rId6"/>
          <a:stretch>
            <a:fillRect/>
          </a:stretch>
        </p:blipFill>
        <p:spPr>
          <a:xfrm>
            <a:off x="8394102" y="5429250"/>
            <a:ext cx="1105720" cy="1114426"/>
          </a:xfrm>
          <a:prstGeom prst="rect">
            <a:avLst/>
          </a:prstGeom>
        </p:spPr>
      </p:pic>
      <p:pic>
        <p:nvPicPr>
          <p:cNvPr id="5122" name="Picture 2" descr="How to balance design thinking methodologies with evidence-informed  learning design principles – OEB Insights">
            <a:extLst>
              <a:ext uri="{FF2B5EF4-FFF2-40B4-BE49-F238E27FC236}">
                <a16:creationId xmlns:a16="http://schemas.microsoft.com/office/drawing/2014/main" id="{9AE138C0-7AE7-21F9-5C16-3AC7036614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261" y="1495425"/>
            <a:ext cx="401955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7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4C90C-64BA-4EEF-D6E9-A981E891B1C3}"/>
              </a:ext>
            </a:extLst>
          </p:cNvPr>
          <p:cNvSpPr>
            <a:spLocks noGrp="1"/>
          </p:cNvSpPr>
          <p:nvPr>
            <p:ph type="title"/>
          </p:nvPr>
        </p:nvSpPr>
        <p:spPr/>
        <p:txBody>
          <a:bodyPr lIns="91440" tIns="45720" rIns="91440" bIns="45720" anchor="t"/>
          <a:lstStyle/>
          <a:p>
            <a:r>
              <a:rPr lang="nl-NL">
                <a:solidFill>
                  <a:srgbClr val="191B0E"/>
                </a:solidFill>
                <a:latin typeface="Arial"/>
                <a:cs typeface="Arial"/>
              </a:rPr>
              <a:t>Second </a:t>
            </a:r>
            <a:r>
              <a:rPr lang="nl-NL" err="1">
                <a:solidFill>
                  <a:srgbClr val="191B0E"/>
                </a:solidFill>
                <a:latin typeface="Arial"/>
                <a:cs typeface="Arial"/>
              </a:rPr>
              <a:t>year</a:t>
            </a:r>
            <a:r>
              <a:rPr lang="nl-NL">
                <a:solidFill>
                  <a:srgbClr val="191B0E"/>
                </a:solidFill>
                <a:latin typeface="Arial"/>
                <a:cs typeface="Arial"/>
              </a:rPr>
              <a:t>: development </a:t>
            </a:r>
            <a:br>
              <a:rPr lang="nl-NL">
                <a:solidFill>
                  <a:srgbClr val="191B0E"/>
                </a:solidFill>
                <a:latin typeface="Arial"/>
                <a:cs typeface="Arial"/>
              </a:rPr>
            </a:br>
            <a:r>
              <a:rPr lang="nl-NL">
                <a:solidFill>
                  <a:srgbClr val="191B0E"/>
                </a:solidFill>
                <a:latin typeface="Arial"/>
                <a:cs typeface="Arial"/>
              </a:rPr>
              <a:t>of </a:t>
            </a:r>
            <a:r>
              <a:rPr lang="nl-NL" err="1">
                <a:solidFill>
                  <a:srgbClr val="191B0E"/>
                </a:solidFill>
                <a:latin typeface="Arial"/>
                <a:cs typeface="Arial"/>
              </a:rPr>
              <a:t>the</a:t>
            </a:r>
            <a:r>
              <a:rPr lang="nl-NL">
                <a:solidFill>
                  <a:srgbClr val="191B0E"/>
                </a:solidFill>
                <a:latin typeface="Arial"/>
                <a:cs typeface="Arial"/>
              </a:rPr>
              <a:t> game in 2 (test-)</a:t>
            </a:r>
            <a:r>
              <a:rPr lang="nl-NL" err="1">
                <a:solidFill>
                  <a:srgbClr val="191B0E"/>
                </a:solidFill>
                <a:latin typeface="Arial"/>
                <a:cs typeface="Arial"/>
              </a:rPr>
              <a:t>phases</a:t>
            </a:r>
            <a:br>
              <a:rPr lang="nl-NL">
                <a:latin typeface="Arial"/>
                <a:cs typeface="Arial"/>
              </a:rPr>
            </a:br>
            <a:endParaRPr lang="en-US"/>
          </a:p>
        </p:txBody>
      </p:sp>
      <p:sp>
        <p:nvSpPr>
          <p:cNvPr id="4" name="Tijdelijke aanduiding voor inhoud 3">
            <a:extLst>
              <a:ext uri="{FF2B5EF4-FFF2-40B4-BE49-F238E27FC236}">
                <a16:creationId xmlns:a16="http://schemas.microsoft.com/office/drawing/2014/main" id="{2743FCD6-B67A-BA26-F406-F979CF4B1DEE}"/>
              </a:ext>
            </a:extLst>
          </p:cNvPr>
          <p:cNvSpPr>
            <a:spLocks noGrp="1"/>
          </p:cNvSpPr>
          <p:nvPr>
            <p:ph sz="half" idx="2"/>
          </p:nvPr>
        </p:nvSpPr>
        <p:spPr/>
        <p:txBody>
          <a:bodyPr lIns="91440" tIns="45720" rIns="91440" bIns="45720" anchor="t"/>
          <a:lstStyle/>
          <a:p>
            <a:pPr marL="383540" indent="-383540"/>
            <a:r>
              <a:rPr lang="en-US">
                <a:cs typeface="Arial"/>
              </a:rPr>
              <a:t>Final product first year: board game</a:t>
            </a:r>
          </a:p>
          <a:p>
            <a:pPr marL="383540" indent="-383540"/>
            <a:r>
              <a:rPr lang="en-US">
                <a:cs typeface="Arial"/>
              </a:rPr>
              <a:t>Second year:</a:t>
            </a:r>
          </a:p>
          <a:p>
            <a:pPr lvl="1" indent="-383540"/>
            <a:r>
              <a:rPr lang="en-US" i="0">
                <a:cs typeface="Arial"/>
              </a:rPr>
              <a:t>Developing game in phases as a result of tests</a:t>
            </a:r>
          </a:p>
          <a:p>
            <a:pPr lvl="1" indent="-383540"/>
            <a:r>
              <a:rPr lang="en-US" i="0">
                <a:cs typeface="Arial"/>
              </a:rPr>
              <a:t>Multiple target audiences</a:t>
            </a:r>
          </a:p>
          <a:p>
            <a:pPr lvl="1" indent="-383540"/>
            <a:r>
              <a:rPr lang="en-US" i="0">
                <a:cs typeface="Arial"/>
              </a:rPr>
              <a:t>Further research projects and development of a student version</a:t>
            </a:r>
          </a:p>
        </p:txBody>
      </p:sp>
      <p:pic>
        <p:nvPicPr>
          <p:cNvPr id="6" name="Afbeelding 5" descr="Afbeelding met tekst, schermopname, grafische vormgeving, Afdrukken&#10;&#10;Automatisch gegenereerde beschrijving">
            <a:extLst>
              <a:ext uri="{FF2B5EF4-FFF2-40B4-BE49-F238E27FC236}">
                <a16:creationId xmlns:a16="http://schemas.microsoft.com/office/drawing/2014/main" id="{B862B6A2-38F6-B854-DA93-77E3A58EB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307" y="2205688"/>
            <a:ext cx="3628321" cy="3536929"/>
          </a:xfrm>
          <a:prstGeom prst="rect">
            <a:avLst/>
          </a:prstGeom>
        </p:spPr>
      </p:pic>
      <p:pic>
        <p:nvPicPr>
          <p:cNvPr id="8194" name="Picture 2" descr="Breed pijl sticker kopen? - Stickermaster">
            <a:extLst>
              <a:ext uri="{FF2B5EF4-FFF2-40B4-BE49-F238E27FC236}">
                <a16:creationId xmlns:a16="http://schemas.microsoft.com/office/drawing/2014/main" id="{B019E461-A667-8055-1B54-88720298D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14260">
            <a:off x="5497868" y="2393903"/>
            <a:ext cx="772886" cy="77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2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DE3666-E90C-4DDA-B613-1CC373DB62C0}"/>
              </a:ext>
            </a:extLst>
          </p:cNvPr>
          <p:cNvSpPr>
            <a:spLocks noGrp="1"/>
          </p:cNvSpPr>
          <p:nvPr>
            <p:ph type="title"/>
          </p:nvPr>
        </p:nvSpPr>
        <p:spPr>
          <a:xfrm>
            <a:off x="1467852" y="1179095"/>
            <a:ext cx="9601200" cy="1485900"/>
          </a:xfrm>
        </p:spPr>
        <p:txBody>
          <a:bodyPr/>
          <a:lstStyle/>
          <a:p>
            <a:r>
              <a:rPr lang="nl-NL"/>
              <a:t>Agency of </a:t>
            </a:r>
            <a:r>
              <a:rPr lang="nl-NL" err="1"/>
              <a:t>educational</a:t>
            </a:r>
            <a:r>
              <a:rPr lang="nl-NL"/>
              <a:t> professionals: </a:t>
            </a:r>
            <a:r>
              <a:rPr lang="nl-NL" i="1" err="1"/>
              <a:t>the</a:t>
            </a:r>
            <a:r>
              <a:rPr lang="nl-NL" i="1"/>
              <a:t> game </a:t>
            </a:r>
          </a:p>
        </p:txBody>
      </p:sp>
      <p:sp>
        <p:nvSpPr>
          <p:cNvPr id="6" name="Tijdelijke aanduiding voor inhoud 5">
            <a:extLst>
              <a:ext uri="{FF2B5EF4-FFF2-40B4-BE49-F238E27FC236}">
                <a16:creationId xmlns:a16="http://schemas.microsoft.com/office/drawing/2014/main" id="{A32567EB-2C34-4B45-963D-8FB946D0A744}"/>
              </a:ext>
            </a:extLst>
          </p:cNvPr>
          <p:cNvSpPr>
            <a:spLocks noGrp="1"/>
          </p:cNvSpPr>
          <p:nvPr>
            <p:ph idx="1"/>
          </p:nvPr>
        </p:nvSpPr>
        <p:spPr>
          <a:xfrm>
            <a:off x="1371600" y="2767263"/>
            <a:ext cx="9601200" cy="3581400"/>
          </a:xfrm>
        </p:spPr>
        <p:txBody>
          <a:bodyPr/>
          <a:lstStyle/>
          <a:p>
            <a:r>
              <a:rPr lang="nl-NL"/>
              <a:t>Design </a:t>
            </a:r>
            <a:r>
              <a:rPr lang="nl-NL" err="1"/>
              <a:t>principles</a:t>
            </a:r>
            <a:r>
              <a:rPr lang="nl-NL"/>
              <a:t>: </a:t>
            </a:r>
          </a:p>
          <a:p>
            <a:pPr lvl="1"/>
            <a:r>
              <a:rPr lang="nl-NL" err="1"/>
              <a:t>Encourages</a:t>
            </a:r>
            <a:r>
              <a:rPr lang="nl-NL"/>
              <a:t> </a:t>
            </a:r>
            <a:r>
              <a:rPr lang="nl-NL" err="1"/>
              <a:t>teachers</a:t>
            </a:r>
            <a:r>
              <a:rPr lang="nl-NL"/>
              <a:t> agency, out of </a:t>
            </a:r>
            <a:r>
              <a:rPr lang="nl-NL" err="1"/>
              <a:t>the</a:t>
            </a:r>
            <a:r>
              <a:rPr lang="nl-NL"/>
              <a:t> comfort zone</a:t>
            </a:r>
          </a:p>
          <a:p>
            <a:pPr lvl="1"/>
            <a:r>
              <a:rPr lang="nl-NL"/>
              <a:t>Close </a:t>
            </a:r>
            <a:r>
              <a:rPr lang="nl-NL" err="1"/>
              <a:t>to</a:t>
            </a:r>
            <a:r>
              <a:rPr lang="nl-NL"/>
              <a:t> </a:t>
            </a:r>
            <a:r>
              <a:rPr lang="nl-NL" err="1"/>
              <a:t>teachers</a:t>
            </a:r>
            <a:r>
              <a:rPr lang="nl-NL"/>
              <a:t>’ </a:t>
            </a:r>
            <a:r>
              <a:rPr lang="nl-NL" err="1"/>
              <a:t>practice</a:t>
            </a:r>
            <a:endParaRPr lang="nl-NL"/>
          </a:p>
          <a:p>
            <a:pPr lvl="1"/>
            <a:r>
              <a:rPr lang="nl-NL" err="1"/>
              <a:t>Makes</a:t>
            </a:r>
            <a:r>
              <a:rPr lang="nl-NL"/>
              <a:t> short term actions </a:t>
            </a:r>
            <a:r>
              <a:rPr lang="nl-NL" err="1"/>
              <a:t>possible</a:t>
            </a:r>
            <a:endParaRPr lang="nl-NL"/>
          </a:p>
          <a:p>
            <a:pPr lvl="1"/>
            <a:r>
              <a:rPr lang="nl-NL" err="1"/>
              <a:t>Stimulation</a:t>
            </a:r>
            <a:r>
              <a:rPr lang="nl-NL"/>
              <a:t> of action/</a:t>
            </a:r>
            <a:r>
              <a:rPr lang="nl-NL" err="1"/>
              <a:t>learning</a:t>
            </a:r>
            <a:r>
              <a:rPr lang="nl-NL"/>
              <a:t> </a:t>
            </a:r>
            <a:r>
              <a:rPr lang="nl-NL" err="1"/>
              <a:t>by</a:t>
            </a:r>
            <a:r>
              <a:rPr lang="nl-NL"/>
              <a:t> </a:t>
            </a:r>
            <a:r>
              <a:rPr lang="nl-NL" err="1"/>
              <a:t>play</a:t>
            </a:r>
            <a:r>
              <a:rPr lang="nl-NL"/>
              <a:t> </a:t>
            </a:r>
            <a:r>
              <a:rPr lang="nl-NL" err="1"/>
              <a:t>and</a:t>
            </a:r>
            <a:r>
              <a:rPr lang="nl-NL"/>
              <a:t> teambuilding </a:t>
            </a:r>
          </a:p>
        </p:txBody>
      </p:sp>
    </p:spTree>
    <p:extLst>
      <p:ext uri="{BB962C8B-B14F-4D97-AF65-F5344CB8AC3E}">
        <p14:creationId xmlns:p14="http://schemas.microsoft.com/office/powerpoint/2010/main" val="336309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D814FF0-DC04-4649-B320-1C7DCB981DFC}"/>
              </a:ext>
            </a:extLst>
          </p:cNvPr>
          <p:cNvSpPr>
            <a:spLocks noGrp="1"/>
          </p:cNvSpPr>
          <p:nvPr>
            <p:ph type="title"/>
          </p:nvPr>
        </p:nvSpPr>
        <p:spPr/>
        <p:txBody>
          <a:bodyPr/>
          <a:lstStyle/>
          <a:p>
            <a:r>
              <a:rPr lang="nl-NL"/>
              <a:t>Game Superagent</a:t>
            </a:r>
          </a:p>
        </p:txBody>
      </p:sp>
      <p:sp>
        <p:nvSpPr>
          <p:cNvPr id="8" name="Tijdelijke aanduiding voor inhoud 7">
            <a:extLst>
              <a:ext uri="{FF2B5EF4-FFF2-40B4-BE49-F238E27FC236}">
                <a16:creationId xmlns:a16="http://schemas.microsoft.com/office/drawing/2014/main" id="{AA65C443-2486-47D5-BBF0-10DD806D3FF5}"/>
              </a:ext>
            </a:extLst>
          </p:cNvPr>
          <p:cNvSpPr>
            <a:spLocks noGrp="1"/>
          </p:cNvSpPr>
          <p:nvPr>
            <p:ph sz="half" idx="2"/>
          </p:nvPr>
        </p:nvSpPr>
        <p:spPr>
          <a:xfrm>
            <a:off x="6525404" y="1428750"/>
            <a:ext cx="5425297" cy="4475748"/>
          </a:xfrm>
        </p:spPr>
        <p:txBody>
          <a:bodyPr lIns="91440" tIns="45720" rIns="91440" bIns="45720" anchor="t"/>
          <a:lstStyle/>
          <a:p>
            <a:pPr marL="0" indent="0">
              <a:buNone/>
            </a:pPr>
            <a:r>
              <a:rPr lang="nl-NL" dirty="0"/>
              <a:t>Game design</a:t>
            </a:r>
          </a:p>
          <a:p>
            <a:pPr marL="383540" indent="-383540"/>
            <a:r>
              <a:rPr lang="nl-NL" dirty="0"/>
              <a:t>5 </a:t>
            </a:r>
            <a:r>
              <a:rPr lang="nl-NL" dirty="0" err="1"/>
              <a:t>superagents</a:t>
            </a:r>
            <a:r>
              <a:rPr lang="nl-NL" dirty="0"/>
              <a:t> </a:t>
            </a:r>
            <a:r>
              <a:rPr lang="nl-NL" dirty="0" err="1"/>
              <a:t>representing</a:t>
            </a:r>
            <a:r>
              <a:rPr lang="nl-NL" dirty="0"/>
              <a:t> </a:t>
            </a:r>
            <a:r>
              <a:rPr lang="nl-NL" dirty="0" err="1"/>
              <a:t>the</a:t>
            </a:r>
            <a:r>
              <a:rPr lang="nl-NL" dirty="0"/>
              <a:t> </a:t>
            </a:r>
            <a:r>
              <a:rPr lang="nl-NL" dirty="0" err="1"/>
              <a:t>characteristics</a:t>
            </a:r>
            <a:r>
              <a:rPr lang="nl-NL" dirty="0"/>
              <a:t> of change agency (Nelson Mandela, Oprah Winfrey, Maria Montessori, Socrates </a:t>
            </a:r>
            <a:r>
              <a:rPr lang="nl-NL"/>
              <a:t>&amp; Leonardo </a:t>
            </a:r>
            <a:r>
              <a:rPr lang="nl-NL" dirty="0"/>
              <a:t>da Vinci)</a:t>
            </a:r>
            <a:endParaRPr lang="nl-NL" dirty="0">
              <a:cs typeface="Arial"/>
            </a:endParaRPr>
          </a:p>
          <a:p>
            <a:pPr marL="383540" indent="-383540"/>
            <a:r>
              <a:rPr lang="nl-NL" dirty="0"/>
              <a:t>Action cards per superagent</a:t>
            </a:r>
            <a:endParaRPr lang="nl-NL" dirty="0">
              <a:cs typeface="Arial"/>
            </a:endParaRPr>
          </a:p>
          <a:p>
            <a:pPr marL="383540" indent="-383540"/>
            <a:r>
              <a:rPr lang="nl-NL" dirty="0"/>
              <a:t>The </a:t>
            </a:r>
            <a:r>
              <a:rPr lang="nl-NL" dirty="0" err="1"/>
              <a:t>other</a:t>
            </a:r>
            <a:r>
              <a:rPr lang="nl-NL" dirty="0"/>
              <a:t> </a:t>
            </a:r>
            <a:r>
              <a:rPr lang="nl-NL" dirty="0" err="1"/>
              <a:t>players</a:t>
            </a:r>
            <a:r>
              <a:rPr lang="nl-NL" dirty="0"/>
              <a:t> help </a:t>
            </a:r>
            <a:r>
              <a:rPr lang="nl-NL" dirty="0" err="1"/>
              <a:t>concretize</a:t>
            </a:r>
            <a:r>
              <a:rPr lang="nl-NL" dirty="0"/>
              <a:t> </a:t>
            </a:r>
            <a:r>
              <a:rPr lang="nl-NL" dirty="0" err="1"/>
              <a:t>your</a:t>
            </a:r>
            <a:r>
              <a:rPr lang="nl-NL" dirty="0"/>
              <a:t> </a:t>
            </a:r>
            <a:r>
              <a:rPr lang="nl-NL" dirty="0" err="1"/>
              <a:t>planned</a:t>
            </a:r>
            <a:r>
              <a:rPr lang="nl-NL" dirty="0"/>
              <a:t> action </a:t>
            </a:r>
            <a:r>
              <a:rPr lang="nl-NL" dirty="0" err="1"/>
              <a:t>if</a:t>
            </a:r>
            <a:r>
              <a:rPr lang="nl-NL" dirty="0"/>
              <a:t> </a:t>
            </a:r>
            <a:r>
              <a:rPr lang="nl-NL" dirty="0" err="1"/>
              <a:t>necessary</a:t>
            </a:r>
            <a:r>
              <a:rPr lang="nl-NL" dirty="0"/>
              <a:t> </a:t>
            </a:r>
            <a:endParaRPr lang="nl-NL" dirty="0">
              <a:cs typeface="Arial"/>
            </a:endParaRPr>
          </a:p>
          <a:p>
            <a:pPr marL="383540" indent="-383540"/>
            <a:r>
              <a:rPr lang="nl-NL" dirty="0" err="1"/>
              <a:t>Playing</a:t>
            </a:r>
            <a:r>
              <a:rPr lang="nl-NL" dirty="0"/>
              <a:t> more </a:t>
            </a:r>
            <a:r>
              <a:rPr lang="nl-NL" dirty="0" err="1"/>
              <a:t>sessions</a:t>
            </a:r>
            <a:r>
              <a:rPr lang="nl-NL" dirty="0"/>
              <a:t> </a:t>
            </a:r>
            <a:r>
              <a:rPr lang="nl-NL" dirty="0" err="1"/>
              <a:t>to</a:t>
            </a:r>
            <a:r>
              <a:rPr lang="nl-NL" dirty="0"/>
              <a:t> </a:t>
            </a:r>
            <a:r>
              <a:rPr lang="nl-NL" dirty="0" err="1"/>
              <a:t>reflect</a:t>
            </a:r>
            <a:r>
              <a:rPr lang="nl-NL" dirty="0"/>
              <a:t> on actions </a:t>
            </a:r>
            <a:r>
              <a:rPr lang="nl-NL" dirty="0" err="1"/>
              <a:t>and</a:t>
            </a:r>
            <a:r>
              <a:rPr lang="nl-NL" dirty="0"/>
              <a:t> </a:t>
            </a:r>
            <a:r>
              <a:rPr lang="nl-NL" dirty="0" err="1"/>
              <a:t>starting</a:t>
            </a:r>
            <a:r>
              <a:rPr lang="nl-NL" dirty="0"/>
              <a:t> new actions</a:t>
            </a:r>
            <a:endParaRPr lang="nl-NL" dirty="0">
              <a:cs typeface="Arial"/>
            </a:endParaRPr>
          </a:p>
          <a:p>
            <a:pPr marL="383540" indent="-383540"/>
            <a:endParaRPr lang="nl-NL" dirty="0">
              <a:cs typeface="Arial"/>
            </a:endParaRPr>
          </a:p>
          <a:p>
            <a:pPr marL="0" indent="0">
              <a:buNone/>
            </a:pPr>
            <a:endParaRPr lang="nl-NL" dirty="0"/>
          </a:p>
          <a:p>
            <a:pPr marL="383540" indent="-383540"/>
            <a:endParaRPr lang="nl-NL" dirty="0">
              <a:cs typeface="Arial" panose="020B0604020202020204"/>
            </a:endParaRPr>
          </a:p>
          <a:p>
            <a:pPr marL="383540" indent="-383540"/>
            <a:endParaRPr lang="nl-NL" dirty="0">
              <a:cs typeface="Arial" panose="020B0604020202020204"/>
            </a:endParaRPr>
          </a:p>
        </p:txBody>
      </p:sp>
      <p:pic>
        <p:nvPicPr>
          <p:cNvPr id="4" name="Afbeelding 3" descr="Afbeelding met Menselijk gezicht, persoon, glimlach, kleding&#10;&#10;Automatisch gegenereerde beschrijving">
            <a:extLst>
              <a:ext uri="{FF2B5EF4-FFF2-40B4-BE49-F238E27FC236}">
                <a16:creationId xmlns:a16="http://schemas.microsoft.com/office/drawing/2014/main" id="{FAAE5722-2615-2EC1-AE00-A4754A79D84B}"/>
              </a:ext>
            </a:extLst>
          </p:cNvPr>
          <p:cNvPicPr>
            <a:picLocks noChangeAspect="1"/>
          </p:cNvPicPr>
          <p:nvPr/>
        </p:nvPicPr>
        <p:blipFill>
          <a:blip r:embed="rId3"/>
          <a:stretch>
            <a:fillRect/>
          </a:stretch>
        </p:blipFill>
        <p:spPr>
          <a:xfrm>
            <a:off x="1216572" y="1785708"/>
            <a:ext cx="4319751" cy="4232515"/>
          </a:xfrm>
          <a:prstGeom prst="rect">
            <a:avLst/>
          </a:prstGeom>
        </p:spPr>
      </p:pic>
    </p:spTree>
    <p:extLst>
      <p:ext uri="{BB962C8B-B14F-4D97-AF65-F5344CB8AC3E}">
        <p14:creationId xmlns:p14="http://schemas.microsoft.com/office/powerpoint/2010/main" val="12428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3DE3666-E90C-4DDA-B613-1CC373DB62C0}"/>
              </a:ext>
            </a:extLst>
          </p:cNvPr>
          <p:cNvSpPr>
            <a:spLocks noGrp="1"/>
          </p:cNvSpPr>
          <p:nvPr>
            <p:ph type="title"/>
          </p:nvPr>
        </p:nvSpPr>
        <p:spPr>
          <a:xfrm>
            <a:off x="1467852" y="728822"/>
            <a:ext cx="9601200" cy="850900"/>
          </a:xfrm>
        </p:spPr>
        <p:txBody>
          <a:bodyPr lIns="91440" tIns="45720" rIns="91440" bIns="45720" anchor="t"/>
          <a:lstStyle/>
          <a:p>
            <a:r>
              <a:rPr lang="nl-NL" dirty="0"/>
              <a:t>How does </a:t>
            </a:r>
            <a:r>
              <a:rPr lang="nl-NL" dirty="0" err="1"/>
              <a:t>the</a:t>
            </a:r>
            <a:r>
              <a:rPr lang="nl-NL" dirty="0"/>
              <a:t> game </a:t>
            </a:r>
            <a:r>
              <a:rPr lang="nl-NL" dirty="0" err="1"/>
              <a:t>work</a:t>
            </a:r>
            <a:r>
              <a:rPr lang="nl-NL" dirty="0"/>
              <a:t>?</a:t>
            </a:r>
            <a:endParaRPr lang="nl-NL" i="1" dirty="0">
              <a:cs typeface="Arial"/>
            </a:endParaRPr>
          </a:p>
        </p:txBody>
      </p:sp>
      <p:sp>
        <p:nvSpPr>
          <p:cNvPr id="6" name="Tijdelijke aanduiding voor inhoud 5">
            <a:extLst>
              <a:ext uri="{FF2B5EF4-FFF2-40B4-BE49-F238E27FC236}">
                <a16:creationId xmlns:a16="http://schemas.microsoft.com/office/drawing/2014/main" id="{A32567EB-2C34-4B45-963D-8FB946D0A744}"/>
              </a:ext>
            </a:extLst>
          </p:cNvPr>
          <p:cNvSpPr>
            <a:spLocks noGrp="1"/>
          </p:cNvSpPr>
          <p:nvPr>
            <p:ph idx="1"/>
          </p:nvPr>
        </p:nvSpPr>
        <p:spPr>
          <a:xfrm>
            <a:off x="1390010" y="1579237"/>
            <a:ext cx="10305473" cy="4769426"/>
          </a:xfrm>
        </p:spPr>
        <p:txBody>
          <a:bodyPr lIns="91440" tIns="45720" rIns="91440" bIns="45720" anchor="t"/>
          <a:lstStyle/>
          <a:p>
            <a:pPr marL="383540" indent="-383540"/>
            <a:r>
              <a:rPr lang="nl-NL" dirty="0"/>
              <a:t>First </a:t>
            </a:r>
            <a:r>
              <a:rPr lang="nl-NL" dirty="0" err="1"/>
              <a:t>round</a:t>
            </a:r>
            <a:r>
              <a:rPr lang="nl-NL" dirty="0"/>
              <a:t> (10 minutes)</a:t>
            </a:r>
            <a:endParaRPr lang="nl-NL" dirty="0">
              <a:cs typeface="Arial"/>
            </a:endParaRPr>
          </a:p>
          <a:p>
            <a:pPr lvl="1" indent="-383540"/>
            <a:r>
              <a:rPr lang="nl-NL" i="0" dirty="0" err="1">
                <a:cs typeface="Arial"/>
              </a:rPr>
              <a:t>Choose</a:t>
            </a:r>
            <a:r>
              <a:rPr lang="nl-NL" i="0" dirty="0">
                <a:cs typeface="Arial"/>
              </a:rPr>
              <a:t> </a:t>
            </a:r>
            <a:r>
              <a:rPr lang="nl-NL" i="0" dirty="0" err="1">
                <a:solidFill>
                  <a:srgbClr val="191B0E"/>
                </a:solidFill>
                <a:ea typeface="+mn-lt"/>
                <a:cs typeface="+mn-lt"/>
              </a:rPr>
              <a:t>the</a:t>
            </a:r>
            <a:r>
              <a:rPr lang="nl-NL" i="0" dirty="0">
                <a:solidFill>
                  <a:srgbClr val="191B0E"/>
                </a:solidFill>
                <a:ea typeface="+mn-lt"/>
                <a:cs typeface="+mn-lt"/>
              </a:rPr>
              <a:t> Superagent</a:t>
            </a:r>
            <a:r>
              <a:rPr lang="en-GB" i="0" dirty="0">
                <a:solidFill>
                  <a:srgbClr val="191B0E"/>
                </a:solidFill>
                <a:ea typeface="+mn-lt"/>
                <a:cs typeface="+mn-lt"/>
              </a:rPr>
              <a:t> with whom you identify with most (or are the most interested in).</a:t>
            </a:r>
            <a:endParaRPr lang="nl-NL" i="0" dirty="0">
              <a:solidFill>
                <a:srgbClr val="191B0E"/>
              </a:solidFill>
              <a:ea typeface="+mn-lt"/>
              <a:cs typeface="+mn-lt"/>
            </a:endParaRPr>
          </a:p>
          <a:p>
            <a:pPr lvl="1" indent="-383540"/>
            <a:r>
              <a:rPr lang="en-GB" i="0" dirty="0">
                <a:cs typeface="Arial"/>
              </a:rPr>
              <a:t>Read the description card aloud.</a:t>
            </a:r>
          </a:p>
          <a:p>
            <a:pPr lvl="1" indent="-383540"/>
            <a:r>
              <a:rPr lang="en-GB" i="0" dirty="0">
                <a:cs typeface="Arial"/>
              </a:rPr>
              <a:t>Think of a concrete action fitting with this </a:t>
            </a:r>
            <a:r>
              <a:rPr lang="en-GB" i="0" dirty="0" err="1">
                <a:cs typeface="Arial"/>
              </a:rPr>
              <a:t>Superagents</a:t>
            </a:r>
            <a:r>
              <a:rPr lang="en-GB" i="0" dirty="0">
                <a:cs typeface="Arial"/>
              </a:rPr>
              <a:t>' description. </a:t>
            </a:r>
            <a:endParaRPr lang="en-GB" dirty="0">
              <a:cs typeface="Arial"/>
            </a:endParaRPr>
          </a:p>
          <a:p>
            <a:pPr marL="383540" indent="-383540"/>
            <a:r>
              <a:rPr lang="nl-NL" dirty="0">
                <a:cs typeface="Arial"/>
              </a:rPr>
              <a:t>Second </a:t>
            </a:r>
            <a:r>
              <a:rPr lang="nl-NL" dirty="0" err="1">
                <a:cs typeface="Arial"/>
              </a:rPr>
              <a:t>round</a:t>
            </a:r>
            <a:r>
              <a:rPr lang="nl-NL" dirty="0">
                <a:cs typeface="Arial"/>
              </a:rPr>
              <a:t> (50 minutes)</a:t>
            </a:r>
            <a:endParaRPr lang="en-GB" dirty="0">
              <a:cs typeface="Arial"/>
            </a:endParaRPr>
          </a:p>
          <a:p>
            <a:pPr lvl="1" indent="-383540"/>
            <a:r>
              <a:rPr lang="nl-NL" i="0" dirty="0">
                <a:cs typeface="Arial"/>
              </a:rPr>
              <a:t>Take </a:t>
            </a:r>
            <a:r>
              <a:rPr lang="nl-NL" i="0" dirty="0" err="1">
                <a:cs typeface="Arial"/>
              </a:rPr>
              <a:t>an</a:t>
            </a:r>
            <a:r>
              <a:rPr lang="nl-NL" i="0" dirty="0">
                <a:cs typeface="Arial"/>
              </a:rPr>
              <a:t> Action card </a:t>
            </a:r>
            <a:r>
              <a:rPr lang="nl-NL" i="0" dirty="0" err="1">
                <a:cs typeface="Arial"/>
              </a:rPr>
              <a:t>from</a:t>
            </a:r>
            <a:r>
              <a:rPr lang="nl-NL" i="0" dirty="0">
                <a:cs typeface="Arial"/>
              </a:rPr>
              <a:t> a Superagent (</a:t>
            </a:r>
            <a:r>
              <a:rPr lang="nl-NL" i="0" dirty="0" err="1">
                <a:cs typeface="Arial"/>
              </a:rPr>
              <a:t>your</a:t>
            </a:r>
            <a:r>
              <a:rPr lang="nl-NL" i="0" dirty="0">
                <a:cs typeface="Arial"/>
              </a:rPr>
              <a:t> </a:t>
            </a:r>
            <a:r>
              <a:rPr lang="nl-NL" i="0" dirty="0" err="1">
                <a:cs typeface="Arial"/>
              </a:rPr>
              <a:t>own</a:t>
            </a:r>
            <a:r>
              <a:rPr lang="nl-NL" i="0" dirty="0">
                <a:cs typeface="Arial"/>
              </a:rPr>
              <a:t> </a:t>
            </a:r>
            <a:r>
              <a:rPr lang="nl-NL" i="0" dirty="0" err="1">
                <a:cs typeface="Arial"/>
              </a:rPr>
              <a:t>choice</a:t>
            </a:r>
            <a:r>
              <a:rPr lang="nl-NL" i="0" dirty="0">
                <a:cs typeface="Arial"/>
              </a:rPr>
              <a:t>). Read </a:t>
            </a:r>
            <a:r>
              <a:rPr lang="nl-NL" i="0" dirty="0" err="1">
                <a:cs typeface="Arial"/>
              </a:rPr>
              <a:t>the</a:t>
            </a:r>
            <a:r>
              <a:rPr lang="nl-NL" i="0" dirty="0">
                <a:cs typeface="Arial"/>
              </a:rPr>
              <a:t> </a:t>
            </a:r>
            <a:r>
              <a:rPr lang="nl-NL" i="0" dirty="0" err="1">
                <a:cs typeface="Arial"/>
              </a:rPr>
              <a:t>description</a:t>
            </a:r>
            <a:r>
              <a:rPr lang="nl-NL" i="0" dirty="0">
                <a:cs typeface="Arial"/>
              </a:rPr>
              <a:t> card of </a:t>
            </a:r>
            <a:r>
              <a:rPr lang="nl-NL" i="0" dirty="0" err="1">
                <a:cs typeface="Arial"/>
              </a:rPr>
              <a:t>the</a:t>
            </a:r>
            <a:r>
              <a:rPr lang="nl-NL" i="0" dirty="0">
                <a:cs typeface="Arial"/>
              </a:rPr>
              <a:t> Superagent aloud.</a:t>
            </a:r>
          </a:p>
          <a:p>
            <a:pPr lvl="1" indent="-383540"/>
            <a:r>
              <a:rPr lang="nl-NL" i="0" dirty="0">
                <a:cs typeface="Arial"/>
              </a:rPr>
              <a:t>Read </a:t>
            </a:r>
            <a:r>
              <a:rPr lang="nl-NL" i="0" dirty="0" err="1">
                <a:cs typeface="Arial"/>
              </a:rPr>
              <a:t>the</a:t>
            </a:r>
            <a:r>
              <a:rPr lang="nl-NL" i="0" dirty="0">
                <a:cs typeface="Arial"/>
              </a:rPr>
              <a:t> action card aloud.</a:t>
            </a:r>
            <a:endParaRPr lang="nl-NL" dirty="0"/>
          </a:p>
          <a:p>
            <a:pPr lvl="1" indent="-383540"/>
            <a:r>
              <a:rPr lang="en-GB" i="0" dirty="0">
                <a:cs typeface="Arial"/>
              </a:rPr>
              <a:t>Think of a concrete action that you can execute within the next 2 weeks, fitting with this </a:t>
            </a:r>
            <a:r>
              <a:rPr lang="en-GB" i="0" dirty="0" err="1">
                <a:cs typeface="Arial"/>
              </a:rPr>
              <a:t>Superagents</a:t>
            </a:r>
            <a:r>
              <a:rPr lang="en-GB" i="0" dirty="0">
                <a:cs typeface="Arial"/>
              </a:rPr>
              <a:t>' description (in your professional environment).</a:t>
            </a:r>
          </a:p>
          <a:p>
            <a:pPr lvl="1" indent="-383540"/>
            <a:r>
              <a:rPr lang="en-GB" i="0" dirty="0">
                <a:cs typeface="Arial"/>
              </a:rPr>
              <a:t>Other players can use the help cards to help concretize the action.</a:t>
            </a:r>
          </a:p>
        </p:txBody>
      </p:sp>
    </p:spTree>
    <p:extLst>
      <p:ext uri="{BB962C8B-B14F-4D97-AF65-F5344CB8AC3E}">
        <p14:creationId xmlns:p14="http://schemas.microsoft.com/office/powerpoint/2010/main" val="2111925384"/>
      </p:ext>
    </p:extLst>
  </p:cSld>
  <p:clrMapOvr>
    <a:masterClrMapping/>
  </p:clrMapOvr>
</p:sld>
</file>

<file path=ppt/theme/theme1.xml><?xml version="1.0" encoding="utf-8"?>
<a:theme xmlns:a="http://schemas.openxmlformats.org/drawingml/2006/main" name="Bijgesneden">
  <a:themeElements>
    <a:clrScheme name="Aangepast 1">
      <a:dk1>
        <a:sysClr val="windowText" lastClr="000000"/>
      </a:dk1>
      <a:lt1>
        <a:sysClr val="window" lastClr="FFFFFF"/>
      </a:lt1>
      <a:dk2>
        <a:srgbClr val="191B0E"/>
      </a:dk2>
      <a:lt2>
        <a:srgbClr val="FFFFFF"/>
      </a:lt2>
      <a:accent1>
        <a:srgbClr val="EBAB00"/>
      </a:accent1>
      <a:accent2>
        <a:srgbClr val="001370"/>
      </a:accent2>
      <a:accent3>
        <a:srgbClr val="897B61"/>
      </a:accent3>
      <a:accent4>
        <a:srgbClr val="8DAB8E"/>
      </a:accent4>
      <a:accent5>
        <a:srgbClr val="77A2BB"/>
      </a:accent5>
      <a:accent6>
        <a:srgbClr val="E28394"/>
      </a:accent6>
      <a:hlink>
        <a:srgbClr val="77A2BB"/>
      </a:hlink>
      <a:folHlink>
        <a:srgbClr val="957A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jgesne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SPRONG" id="{03B9C8FB-A92F-4D8E-9FC0-E096F4715EF4}" vid="{C4B68CA7-26C0-482D-A704-A542EDB558C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d769da-ffff-41d4-a8cb-c1d2290f02ac" xsi:nil="true"/>
    <lcf76f155ced4ddcb4097134ff3c332f xmlns="39cb511a-6787-462d-96bc-b7ce7eb92a0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2357CD0F0E0948A99A58EADAF19F03" ma:contentTypeVersion="12" ma:contentTypeDescription="Een nieuw document maken." ma:contentTypeScope="" ma:versionID="d710263d5809a98aa20f6b5729389c60">
  <xsd:schema xmlns:xsd="http://www.w3.org/2001/XMLSchema" xmlns:xs="http://www.w3.org/2001/XMLSchema" xmlns:p="http://schemas.microsoft.com/office/2006/metadata/properties" xmlns:ns2="39cb511a-6787-462d-96bc-b7ce7eb92a0b" xmlns:ns3="27d769da-ffff-41d4-a8cb-c1d2290f02ac" targetNamespace="http://schemas.microsoft.com/office/2006/metadata/properties" ma:root="true" ma:fieldsID="27974ef3d255603fdee0f3c74fae6fd7" ns2:_="" ns3:_="">
    <xsd:import namespace="39cb511a-6787-462d-96bc-b7ce7eb92a0b"/>
    <xsd:import namespace="27d769da-ffff-41d4-a8cb-c1d2290f02a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b511a-6787-462d-96bc-b7ce7eb92a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d769da-ffff-41d4-a8cb-c1d2290f02a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2783ed-0eaf-4d4e-b7c9-a1d04b9ce7d9}" ma:internalName="TaxCatchAll" ma:showField="CatchAllData" ma:web="27d769da-ffff-41d4-a8cb-c1d2290f02a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AA28D7-5095-41C1-9168-91DF5262BB78}">
  <ds:schemaRefs>
    <ds:schemaRef ds:uri="http://schemas.microsoft.com/sharepoint/v3/contenttype/forms"/>
  </ds:schemaRefs>
</ds:datastoreItem>
</file>

<file path=customXml/itemProps2.xml><?xml version="1.0" encoding="utf-8"?>
<ds:datastoreItem xmlns:ds="http://schemas.openxmlformats.org/officeDocument/2006/customXml" ds:itemID="{5B5DBD07-5647-404F-A400-BD572EDABBEE}">
  <ds:schemaRefs>
    <ds:schemaRef ds:uri="27d769da-ffff-41d4-a8cb-c1d2290f02ac"/>
    <ds:schemaRef ds:uri="39cb511a-6787-462d-96bc-b7ce7eb92a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1E9295-82B5-4D76-9F7D-385C52084039}">
  <ds:schemaRefs>
    <ds:schemaRef ds:uri="27d769da-ffff-41d4-a8cb-c1d2290f02ac"/>
    <ds:schemaRef ds:uri="39cb511a-6787-462d-96bc-b7ce7eb92a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1254</Words>
  <Application>Microsoft Office PowerPoint</Application>
  <PresentationFormat>Breedbeeld</PresentationFormat>
  <Paragraphs>121</Paragraphs>
  <Slides>13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Franklin Gothic Book</vt:lpstr>
      <vt:lpstr>Noto Sans</vt:lpstr>
      <vt:lpstr>Segoe UI</vt:lpstr>
      <vt:lpstr>Bijgesneden</vt:lpstr>
      <vt:lpstr>Agency of educational professionals:  How to become a Superagent</vt:lpstr>
      <vt:lpstr>Outline</vt:lpstr>
      <vt:lpstr>Background: Teacher Agency</vt:lpstr>
      <vt:lpstr>Visualisation of agency (steering power)</vt:lpstr>
      <vt:lpstr>Background:  Knowledge labs</vt:lpstr>
      <vt:lpstr>Second year: development  of the game in 2 (test-)phases </vt:lpstr>
      <vt:lpstr>Agency of educational professionals: the game </vt:lpstr>
      <vt:lpstr>Game Superagent</vt:lpstr>
      <vt:lpstr>How does the game work?</vt:lpstr>
      <vt:lpstr>How does the game work?</vt:lpstr>
      <vt:lpstr>Let's play!</vt:lpstr>
      <vt:lpstr>Wrap up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of educational professionals a case study</dc:title>
  <dc:creator>Helma Oolbekkink-Marchand</dc:creator>
  <cp:lastModifiedBy>Jeanette Dusschooten</cp:lastModifiedBy>
  <cp:revision>15</cp:revision>
  <dcterms:created xsi:type="dcterms:W3CDTF">2022-10-12T08:53:59Z</dcterms:created>
  <dcterms:modified xsi:type="dcterms:W3CDTF">2023-11-30T13:32:36Z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0x010100D22357CD0F0E0948A99A58EADAF19F03</vt:lpwstr>
  </property>
  <property fmtid="{D5CDD505-2E9C-101B-9397-08002B2CF9AE}" pid="3" name="MediaServiceImageTags">
    <vt:lpwstr/>
  </property>
</Properties>
</file>