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Props1.xml" ContentType="application/vnd.openxmlformats-officedocument.presentationml.presProps+xml"/>
  <Override PartName="/ppt/viewProps1.xml" ContentType="application/vnd.openxmlformats-officedocument.presentationml.viewProp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</p:sldIdLst>
  <p:sldSz cy="10058400" cx="7772400"/>
  <p:notesSz cx="6858000" cy="93138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1.xml"/><Relationship Id="rId7" Type="http://schemas.openxmlformats.org/officeDocument/2006/relationships/customXml" Target="../customXml/item1.xml"/><Relationship Id="rId2" Type="http://schemas.openxmlformats.org/officeDocument/2006/relationships/viewProps" Target="viewProps1.xml"/><Relationship Id="rId6" Type="http://schemas.openxmlformats.org/officeDocument/2006/relationships/slide" Target="slides/slide1.xml"/><Relationship Id="rId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n"/>
          <p:cNvSpPr txBox="1"/>
          <p:nvPr>
            <p:ph idx="2" type="hdr"/>
          </p:nvPr>
        </p:nvSpPr>
        <p:spPr>
          <a:xfrm>
            <a:off x="0" y="0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3" name="Google Shape;353;n"/>
          <p:cNvSpPr txBox="1"/>
          <p:nvPr>
            <p:ph idx="10" type="dt"/>
          </p:nvPr>
        </p:nvSpPr>
        <p:spPr>
          <a:xfrm>
            <a:off x="3884613" y="0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4" name="Google Shape;354;n"/>
          <p:cNvSpPr/>
          <p:nvPr>
            <p:ph idx="3" type="sldImg"/>
          </p:nvPr>
        </p:nvSpPr>
        <p:spPr>
          <a:xfrm>
            <a:off x="2214563" y="1163638"/>
            <a:ext cx="2428800" cy="314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n"/>
          <p:cNvSpPr txBox="1"/>
          <p:nvPr>
            <p:ph idx="1" type="body"/>
          </p:nvPr>
        </p:nvSpPr>
        <p:spPr>
          <a:xfrm>
            <a:off x="685800" y="4481513"/>
            <a:ext cx="54864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6" name="Google Shape;356;n"/>
          <p:cNvSpPr txBox="1"/>
          <p:nvPr>
            <p:ph idx="11" type="ftr"/>
          </p:nvPr>
        </p:nvSpPr>
        <p:spPr>
          <a:xfrm>
            <a:off x="0" y="8847138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7" name="Google Shape;357;n"/>
          <p:cNvSpPr txBox="1"/>
          <p:nvPr>
            <p:ph idx="12" type="sldNum"/>
          </p:nvPr>
        </p:nvSpPr>
        <p:spPr>
          <a:xfrm>
            <a:off x="3884613" y="8847138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:notes"/>
          <p:cNvSpPr/>
          <p:nvPr>
            <p:ph idx="2" type="sldImg"/>
          </p:nvPr>
        </p:nvSpPr>
        <p:spPr>
          <a:xfrm>
            <a:off x="2214563" y="1163638"/>
            <a:ext cx="2428800" cy="314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:notes"/>
          <p:cNvSpPr txBox="1"/>
          <p:nvPr>
            <p:ph idx="1" type="body"/>
          </p:nvPr>
        </p:nvSpPr>
        <p:spPr>
          <a:xfrm>
            <a:off x="685800" y="4481513"/>
            <a:ext cx="5486400" cy="3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1:notes"/>
          <p:cNvSpPr txBox="1"/>
          <p:nvPr>
            <p:ph idx="12" type="sldNum"/>
          </p:nvPr>
        </p:nvSpPr>
        <p:spPr>
          <a:xfrm>
            <a:off x="3884613" y="8847138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tekaartjes (10)">
  <p:cSld name="Visitekaartjes (10)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448">
          <p15:clr>
            <a:srgbClr val="547EBF"/>
          </p15:clr>
        </p15:guide>
        <p15:guide id="2" pos="4464">
          <p15:clr>
            <a:srgbClr val="547EBF"/>
          </p15:clr>
        </p15:guide>
        <p15:guide id="3" pos="432">
          <p15:clr>
            <a:srgbClr val="547EBF"/>
          </p15:clr>
        </p15:guide>
        <p15:guide id="4" orient="horz" pos="290">
          <p15:clr>
            <a:srgbClr val="547EBF"/>
          </p15:clr>
        </p15:guide>
        <p15:guide id="5" orient="horz" pos="1440">
          <p15:clr>
            <a:srgbClr val="547EBF"/>
          </p15:clr>
        </p15:guide>
        <p15:guide id="6" orient="horz" pos="2592">
          <p15:clr>
            <a:srgbClr val="547EBF"/>
          </p15:clr>
        </p15:guide>
        <p15:guide id="7" orient="horz" pos="3736">
          <p15:clr>
            <a:srgbClr val="547EBF"/>
          </p15:clr>
        </p15:guide>
        <p15:guide id="8" orient="horz" pos="4904">
          <p15:clr>
            <a:srgbClr val="547EBF"/>
          </p15:clr>
        </p15:guide>
        <p15:guide id="9" orient="horz" pos="6048">
          <p15:clr>
            <a:srgbClr val="547EBF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576F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"/>
          <p:cNvSpPr/>
          <p:nvPr/>
        </p:nvSpPr>
        <p:spPr>
          <a:xfrm>
            <a:off x="-1942" y="9187123"/>
            <a:ext cx="7771200" cy="1220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fbeelding met tekst&#10;&#10;Automatisch gegenereerde beschrijving" id="379" name="Google Shape;3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1594" y="9230262"/>
            <a:ext cx="2966235" cy="11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"/>
          <p:cNvSpPr txBox="1"/>
          <p:nvPr/>
        </p:nvSpPr>
        <p:spPr>
          <a:xfrm>
            <a:off x="-50" y="0"/>
            <a:ext cx="7771200" cy="126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nl-NL" sz="4000" u="none" cap="none" strike="noStrike">
                <a:solidFill>
                  <a:srgbClr val="073763"/>
                </a:solidFill>
                <a:latin typeface="Cambria"/>
                <a:ea typeface="Cambria"/>
                <a:cs typeface="Cambria"/>
                <a:sym typeface="Cambria"/>
              </a:rPr>
              <a:t>Revalorising Hatches</a:t>
            </a:r>
            <a:endParaRPr b="0" i="0" sz="4000" u="none" cap="none" strike="noStrike">
              <a:solidFill>
                <a:srgbClr val="07376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fbeelding met tekst&#10;&#10;Automatisch gegenereerde beschrijving" id="381" name="Google Shape;3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5394" y="9185957"/>
            <a:ext cx="1444473" cy="12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9515" y="9274139"/>
            <a:ext cx="2741159" cy="102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"/>
          <p:cNvPicPr preferRelativeResize="0"/>
          <p:nvPr/>
        </p:nvPicPr>
        <p:blipFill rotWithShape="1">
          <a:blip r:embed="rId6">
            <a:alphaModFix/>
          </a:blip>
          <a:srcRect b="11400" l="7139" r="8663" t="22892"/>
          <a:stretch/>
        </p:blipFill>
        <p:spPr>
          <a:xfrm>
            <a:off x="-2250" y="2747975"/>
            <a:ext cx="7776925" cy="4880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"/>
          <p:cNvSpPr/>
          <p:nvPr/>
        </p:nvSpPr>
        <p:spPr>
          <a:xfrm>
            <a:off x="4115551" y="1059377"/>
            <a:ext cx="3918300" cy="3401100"/>
          </a:xfrm>
          <a:prstGeom prst="sun">
            <a:avLst>
              <a:gd fmla="val 25000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Ariana Walters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Inês Guimarães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 Harper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Ruben de Jong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Ilkay Sayan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Erickson Helder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Abdulhadi Alwattar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"/>
          <p:cNvSpPr/>
          <p:nvPr/>
        </p:nvSpPr>
        <p:spPr>
          <a:xfrm>
            <a:off x="132800" y="1776597"/>
            <a:ext cx="2874600" cy="23382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Coolheat is the project commissioned by HAN, carried out by 7 second-year students from several HAN universities of sciences, bachelor's degrees. Two separate reports are done by the students from two different courses: Mechanical Engineering and Electrical Engineering.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"/>
          <p:cNvSpPr/>
          <p:nvPr/>
        </p:nvSpPr>
        <p:spPr>
          <a:xfrm>
            <a:off x="2718498" y="3432507"/>
            <a:ext cx="2600400" cy="2498400"/>
          </a:xfrm>
          <a:prstGeom prst="roundRect">
            <a:avLst>
              <a:gd fmla="val 16295" name="adj"/>
            </a:avLst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use of excess energy is a rising concerning issue in the world today. The operation of costly modern ventilation systems, require a lot of energy without being efficient as possible. This causes high energy usage that results in higher costs, with an addition to global warming.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"/>
          <p:cNvSpPr/>
          <p:nvPr/>
        </p:nvSpPr>
        <p:spPr>
          <a:xfrm>
            <a:off x="277249" y="6906358"/>
            <a:ext cx="2585700" cy="20637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problem the group aims to solve this by creating a system that will regulate internal temperature while reducing energy usage by being more efficient and sustainable.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"/>
          <p:cNvSpPr/>
          <p:nvPr/>
        </p:nvSpPr>
        <p:spPr>
          <a:xfrm>
            <a:off x="1683741" y="5723146"/>
            <a:ext cx="1699500" cy="13995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25400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Maintaining the internal temperature of a home is the main mission of the</a:t>
            </a:r>
            <a:r>
              <a:rPr b="0" i="0" lang="nl-NL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nl-NL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siness_Card_Left_Aligned">
  <a:themeElements>
    <a:clrScheme name="Business_Cards_Left_Aligned">
      <a:dk1>
        <a:srgbClr val="000000"/>
      </a:dk1>
      <a:lt1>
        <a:srgbClr val="FFFFFF"/>
      </a:lt1>
      <a:dk2>
        <a:srgbClr val="3C558C"/>
      </a:dk2>
      <a:lt2>
        <a:srgbClr val="C4C89C"/>
      </a:lt2>
      <a:accent1>
        <a:srgbClr val="5E864A"/>
      </a:accent1>
      <a:accent2>
        <a:srgbClr val="39818B"/>
      </a:accent2>
      <a:accent3>
        <a:srgbClr val="527594"/>
      </a:accent3>
      <a:accent4>
        <a:srgbClr val="942828"/>
      </a:accent4>
      <a:accent5>
        <a:srgbClr val="57432F"/>
      </a:accent5>
      <a:accent6>
        <a:srgbClr val="0070C0"/>
      </a:accent6>
      <a:hlink>
        <a:srgbClr val="527594"/>
      </a:hlink>
      <a:folHlink>
        <a:srgbClr val="953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 Theme">
  <a:themeElements>
    <a:clrScheme name="Business_Cards_Left_Aligned">
      <a:dk1>
        <a:srgbClr val="000000"/>
      </a:dk1>
      <a:lt1>
        <a:srgbClr val="FFFFFF"/>
      </a:lt1>
      <a:dk2>
        <a:srgbClr val="3C558C"/>
      </a:dk2>
      <a:lt2>
        <a:srgbClr val="C4C89C"/>
      </a:lt2>
      <a:accent1>
        <a:srgbClr val="5E864A"/>
      </a:accent1>
      <a:accent2>
        <a:srgbClr val="39818B"/>
      </a:accent2>
      <a:accent3>
        <a:srgbClr val="527594"/>
      </a:accent3>
      <a:accent4>
        <a:srgbClr val="942828"/>
      </a:accent4>
      <a:accent5>
        <a:srgbClr val="57432F"/>
      </a:accent5>
      <a:accent6>
        <a:srgbClr val="0070C0"/>
      </a:accent6>
      <a:hlink>
        <a:srgbClr val="527594"/>
      </a:hlink>
      <a:folHlink>
        <a:srgbClr val="953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1E55B06320154081A526E80906F336" ma:contentTypeVersion="10" ma:contentTypeDescription="Create a new document." ma:contentTypeScope="" ma:versionID="60e5cac47739d196d58ab397c5636933">
  <xsd:schema xmlns:xsd="http://www.w3.org/2001/XMLSchema" xmlns:xs="http://www.w3.org/2001/XMLSchema" xmlns:p="http://schemas.microsoft.com/office/2006/metadata/properties" xmlns:ns2="f9a77942-c8af-4d1b-b7b9-abaedb252ab5" targetNamespace="http://schemas.microsoft.com/office/2006/metadata/properties" ma:root="true" ma:fieldsID="2b30dc2addd5fc5d8e45013236a1d967" ns2:_="">
    <xsd:import namespace="f9a77942-c8af-4d1b-b7b9-abaedb252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77942-c8af-4d1b-b7b9-abaedb252a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aa0a0a-ab1b-4084-9454-0fab047259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a77942-c8af-4d1b-b7b9-abaedb252a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A11EB5-BF5D-4328-AF04-2E536AD3BD90}"/>
</file>

<file path=customXml/itemProps2.xml><?xml version="1.0" encoding="utf-8"?>
<ds:datastoreItem xmlns:ds="http://schemas.openxmlformats.org/officeDocument/2006/customXml" ds:itemID="{E0D0EDF2-C497-4FB0-8188-566D982EE07D}"/>
</file>

<file path=customXml/itemProps3.xml><?xml version="1.0" encoding="utf-8"?>
<ds:datastoreItem xmlns:ds="http://schemas.openxmlformats.org/officeDocument/2006/customXml" ds:itemID="{716E0E9C-0104-45F4-904E-B429253D969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0x0101009A1E55B06320154081A526E80906F336</vt:lpwstr>
  </property>
</Properties>
</file>