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90" r:id="rId5"/>
    <p:sldId id="291" r:id="rId6"/>
    <p:sldId id="273" r:id="rId7"/>
    <p:sldId id="307" r:id="rId8"/>
    <p:sldId id="304" r:id="rId9"/>
    <p:sldId id="297" r:id="rId10"/>
    <p:sldId id="295" r:id="rId11"/>
    <p:sldId id="306" r:id="rId12"/>
    <p:sldId id="314" r:id="rId13"/>
    <p:sldId id="308" r:id="rId14"/>
    <p:sldId id="296" r:id="rId15"/>
    <p:sldId id="310" r:id="rId16"/>
    <p:sldId id="309" r:id="rId17"/>
    <p:sldId id="294" r:id="rId18"/>
    <p:sldId id="302" r:id="rId19"/>
    <p:sldId id="300" r:id="rId20"/>
    <p:sldId id="281" r:id="rId21"/>
    <p:sldId id="311" r:id="rId22"/>
    <p:sldId id="274" r:id="rId23"/>
    <p:sldId id="275" r:id="rId24"/>
    <p:sldId id="276" r:id="rId25"/>
    <p:sldId id="279" r:id="rId26"/>
    <p:sldId id="288" r:id="rId27"/>
    <p:sldId id="278" r:id="rId28"/>
    <p:sldId id="284" r:id="rId29"/>
    <p:sldId id="305" r:id="rId30"/>
    <p:sldId id="312" r:id="rId31"/>
    <p:sldId id="313" r:id="rId32"/>
    <p:sldId id="298" r:id="rId33"/>
    <p:sldId id="265" r:id="rId34"/>
    <p:sldId id="272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95" autoAdjust="0"/>
  </p:normalViewPr>
  <p:slideViewPr>
    <p:cSldViewPr>
      <p:cViewPr>
        <p:scale>
          <a:sx n="100" d="100"/>
          <a:sy n="100" d="100"/>
        </p:scale>
        <p:origin x="-1104" y="-4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6584-65A1-424A-A0C0-DFBFDF01BE7E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04A3-0BB2-DD47-87C2-BF3013BE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3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6584-65A1-424A-A0C0-DFBFDF01BE7E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04A3-0BB2-DD47-87C2-BF3013BE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5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6584-65A1-424A-A0C0-DFBFDF01BE7E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04A3-0BB2-DD47-87C2-BF3013BE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24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55B9-09D1-2E4D-BE57-B898A4884D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6584-65A1-424A-A0C0-DFBFDF01BE7E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04A3-0BB2-DD47-87C2-BF3013BE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9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6584-65A1-424A-A0C0-DFBFDF01BE7E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04A3-0BB2-DD47-87C2-BF3013BE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6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6584-65A1-424A-A0C0-DFBFDF01BE7E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04A3-0BB2-DD47-87C2-BF3013BE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3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6584-65A1-424A-A0C0-DFBFDF01BE7E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04A3-0BB2-DD47-87C2-BF3013BE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5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6584-65A1-424A-A0C0-DFBFDF01BE7E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04A3-0BB2-DD47-87C2-BF3013BE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7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6584-65A1-424A-A0C0-DFBFDF01BE7E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04A3-0BB2-DD47-87C2-BF3013BE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7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6584-65A1-424A-A0C0-DFBFDF01BE7E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04A3-0BB2-DD47-87C2-BF3013BE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5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6584-65A1-424A-A0C0-DFBFDF01BE7E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04A3-0BB2-DD47-87C2-BF3013BE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0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36584-65A1-424A-A0C0-DFBFDF01BE7E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A04A3-0BB2-DD47-87C2-BF3013BE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arendlandman.nl/wp-content/uploads/2011/01/vrijheid_onderwijs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andra.ReebGruber@INHolland.n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onles.nl?subject=wilt%20u%20contact%20met%20mij%20opnemen?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udy.Snippe@INHolland.nl" TargetMode="External"/><Relationship Id="rId2" Type="http://schemas.openxmlformats.org/officeDocument/2006/relationships/hyperlink" Target="mailto:Babs.vanTeylingen@INHolland.n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3568" y="987574"/>
            <a:ext cx="7776864" cy="513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4200" spc="100" dirty="0" smtClean="0">
                <a:solidFill>
                  <a:schemeClr val="bg1"/>
                </a:solidFill>
                <a:latin typeface="VAGRoundedBlackSSK Bold"/>
                <a:cs typeface="VAGRoundedBlackSSK Bold"/>
              </a:rPr>
              <a:t>De </a:t>
            </a:r>
            <a:r>
              <a:rPr lang="en-US" sz="4200" spc="100" dirty="0" err="1" smtClean="0">
                <a:solidFill>
                  <a:schemeClr val="bg1"/>
                </a:solidFill>
                <a:latin typeface="VAGRoundedBlackSSK Bold"/>
                <a:cs typeface="VAGRoundedBlackSSK Bold"/>
              </a:rPr>
              <a:t>Toekomst</a:t>
            </a:r>
            <a:r>
              <a:rPr lang="en-US" sz="4200" spc="100" dirty="0" smtClean="0">
                <a:solidFill>
                  <a:schemeClr val="bg1"/>
                </a:solidFill>
                <a:latin typeface="VAGRoundedBlackSSK Bold"/>
                <a:cs typeface="VAGRoundedBlackSSK Bold"/>
              </a:rPr>
              <a:t> van het </a:t>
            </a:r>
            <a:r>
              <a:rPr lang="en-US" sz="4200" spc="100" dirty="0" err="1" smtClean="0">
                <a:solidFill>
                  <a:schemeClr val="bg1"/>
                </a:solidFill>
                <a:latin typeface="VAGRoundedBlackSSK Bold"/>
                <a:cs typeface="VAGRoundedBlackSSK Bold"/>
              </a:rPr>
              <a:t>Onderwijs</a:t>
            </a:r>
            <a:endParaRPr lang="en-US" sz="4200" spc="100" dirty="0">
              <a:solidFill>
                <a:schemeClr val="bg1"/>
              </a:solidFill>
              <a:latin typeface="VAGRoundedBlackSSK Bold"/>
              <a:cs typeface="VAGRoundedBlackSSK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058402"/>
            <a:ext cx="7776864" cy="513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2000" spc="100" dirty="0" smtClean="0">
                <a:solidFill>
                  <a:schemeClr val="bg1"/>
                </a:solidFill>
                <a:latin typeface="VAGRoundedLightSSi Bold"/>
                <a:cs typeface="VAGRoundedLightSSi Bold"/>
              </a:rPr>
              <a:t>11 </a:t>
            </a:r>
            <a:r>
              <a:rPr lang="en-US" sz="2000" spc="100" dirty="0" err="1" smtClean="0">
                <a:solidFill>
                  <a:schemeClr val="bg1"/>
                </a:solidFill>
                <a:latin typeface="VAGRoundedLightSSi Bold"/>
                <a:cs typeface="VAGRoundedLightSSi Bold"/>
              </a:rPr>
              <a:t>december</a:t>
            </a:r>
            <a:r>
              <a:rPr lang="en-US" sz="2000" spc="100" dirty="0" smtClean="0">
                <a:solidFill>
                  <a:schemeClr val="bg1"/>
                </a:solidFill>
                <a:latin typeface="VAGRoundedLightSSi Bold"/>
                <a:cs typeface="VAGRoundedLightSSi Bold"/>
              </a:rPr>
              <a:t> 2014</a:t>
            </a:r>
            <a:endParaRPr lang="en-US" sz="2000" spc="100" dirty="0">
              <a:solidFill>
                <a:schemeClr val="bg1"/>
              </a:solidFill>
              <a:latin typeface="VAGRoundedLightSSi Bold"/>
              <a:cs typeface="VAGRoundedLightSSi Bol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4288" y="4659982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spc="100" dirty="0">
                <a:solidFill>
                  <a:srgbClr val="FFFFFF"/>
                </a:solidFill>
                <a:latin typeface="VAGRoundedLightSSi Bold"/>
                <a:cs typeface="VAGRoundedLightSSi Bold"/>
              </a:rPr>
              <a:t>X</a:t>
            </a:r>
            <a:r>
              <a:rPr lang="en-US" sz="1400" spc="100" dirty="0" smtClean="0">
                <a:solidFill>
                  <a:srgbClr val="FFFFFF"/>
                </a:solidFill>
                <a:latin typeface="VAGRoundedLightSSi Bold"/>
                <a:cs typeface="VAGRoundedLightSSi Bold"/>
              </a:rPr>
              <a:t>/</a:t>
            </a:r>
            <a:r>
              <a:rPr lang="en-US" sz="1400" spc="100" dirty="0">
                <a:solidFill>
                  <a:srgbClr val="FFFFFF"/>
                </a:solidFill>
                <a:latin typeface="VAGRoundedLightSSi Bold"/>
                <a:cs typeface="VAGRoundedLightSSi Bold"/>
              </a:rPr>
              <a:t>X</a:t>
            </a:r>
            <a:r>
              <a:rPr lang="en-US" sz="1400" spc="100" dirty="0" smtClean="0">
                <a:solidFill>
                  <a:srgbClr val="FFFFFF"/>
                </a:solidFill>
                <a:latin typeface="VAGRoundedLightSSi Bold"/>
                <a:cs typeface="VAGRoundedLightSSi Bold"/>
              </a:rPr>
              <a:t>/</a:t>
            </a:r>
            <a:r>
              <a:rPr lang="en-US" sz="1400" spc="100" dirty="0">
                <a:solidFill>
                  <a:srgbClr val="FFFFFF"/>
                </a:solidFill>
                <a:latin typeface="VAGRoundedLightSSi Bold"/>
                <a:cs typeface="VAGRoundedLightSSi Bold"/>
              </a:rPr>
              <a:t>14 </a:t>
            </a:r>
          </a:p>
        </p:txBody>
      </p:sp>
      <p:pic>
        <p:nvPicPr>
          <p:cNvPr id="7" name="Picture 6" descr="ACICE_Logo_staand_zwar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03798"/>
            <a:ext cx="2003235" cy="178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c.avans.nl/binaries/content/gallery/iavans/service.lic/modern-leren_46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1" y="12996"/>
            <a:ext cx="7866773" cy="51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21B0B-A9D5-5E4E-AFD4-586E08F539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3314" name="Picture 2" descr="http://www.chemgeneration.com/hu/images/Blog_3_pic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22921"/>
            <a:ext cx="4523581" cy="46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4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ux-nijmegen.nl/cache/LUXLive-Kant-en-klaarofst/LUXLive-Kant-en-klaarofst-8594-800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87" y="1"/>
            <a:ext cx="611077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21B0B-A9D5-5E4E-AFD4-586E08F539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122" name="Picture 2" descr="http://i.dailymail.co.uk/i/pix/2012/05/10/article-2142640-0440F6890000044D-734_634x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704"/>
            <a:ext cx="8784976" cy="417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3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aalentalent.nl/media-upload/image/Loesje.Fou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332"/>
            <a:ext cx="7200800" cy="50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QEhUUExQUFhMXGR4bGRgYFRgYIRshHhwYHiAZHhwaHiggGBwlHRgZITEiJSorLi4uGiAzODMsNygvLisBCgoKDg0OGxAQGywkICYwMi8vMCwsLywsNC8uNCwsNCwsLCwtLCwsLSwsLCwsLCwsLCwsLCwsLCwsLCwsLCwsLP/AABEIAJwBQwMBEQACEQEDEQH/xAAcAAEAAgMBAQEAAAAAAAAAAAAABgcDBAUCAQj/xABLEAACAQMABgYFCQQIBQQDAAABAgMABBEFBhIhMUEHE1FhcYEUIjKRoSNCUlNysbLB0WJzgpIWJDM0Y5Oiwhez4fDxQ8PS4hUlRP/EABsBAQACAwEBAAAAAAAAAAAAAAADBAIFBgEH/8QAOhEAAgIBAQUECAUDBAMBAAAAAAECAxEEBRIhMVETQWFxIjKBkaGxwdEUM1Lh8BUjQiRicvEGNJKC/9oADAMBAAIRAxEAPwC8aAUAoBQCgFAKAUAoBQCgFAKAUAoBQCgFAKAUAoBQCgFAKAUAoBQCgFAKAUAoBQCgFAKAUAoBQCgFAKAUAoBQCgFAKAUAoBQCgNa9v4oBtSyJGO12C/ea8ckuZJXTZa8Qi35LJxbjXmxTjOD9lHf4qpFRu+C7y7DZOrl/h72l82dfRekUuYxLHtFG9ksrLnvAYA476zjJSWUU7qZUzcJ8145+RuVkRCgFAKAUAoBQCgFAKAUAoBQCgFAKAUAoBQCgFAKAUAoBQCgFAKAUAoBQCgFAKAUAoD4xxvPCgKu1u1+d2Mdo2zGNxlHF/s/RXv4nljnTtvfKJ1Gg2PGMVO9ZfTp5+PgQaWQudpiWY8WYlifEnearPib2MVFYisLwJbqHql6W3XTD+rqdw+sI5fZHPt4dtT01b3F8jUbU2l2C7Ov1n8P3LdVcDA3CrxyOcn2gFAKAUAoBQCgFAKAUAoBQCgFAKAUAoBQCgFAKAUAoBQCgFAKAUAoBQCgFAKAUAoBQFZ9I+tW0WtIT6o3SsOf+GO76Xu7aqX2/4o6XY+z8YvsX/FfX7e/oV7VQ6EkOpurLX8u/IgQ+uw5/sA9p+A8qmqr334Gu2jr1pYcPWfL7/wA5l0W0CxqqIoVVAAA3AAcAKvpJcEcZKUpycpPLZlr0xFAKAUAoBQCgFAKAUAoBQCgFAKAUAoBQCgFAKAUAoBQCgFAKAUAoBQCgFAKAUAoBQES1/wBZvQ4urjPy8g3fsLwL+PId+/lUF1u6sLmbXZeg/ET3p+qvi+n3KfqgdidHQGhpL2ZYo93NmxuVebH8hzNZwg5vCK2r1UNNW5y9i6svDROjY7WJYohhFHmTzJPMk762MYqKwjh77p3Tdk3xZuVkRCgFAKAUAoBQCgFAKAUAoBQCgFAKAUAoBQCgFAKAUAoBQCgFAKAUAoBQGK4uFjUs7KqjiWIAHmaN45mUISm8RWX4Gvo3S0NztdTIkmzgNsnOM8PurGMlLkyS3T2047SLWepu1kQigFAaGnNKpaQvNJwUbhzY8lHeTWM5KKyyfTaeV9irj3/zJRWk797mV5ZDl3OT2DsUdgA3VrZScnlndUUwprVcOSMVtbtK6ogLOxwoHMmvEm3hGc5xri5yeEi7dU9X1sYQgwZG3yP2nsH7I4D38Sa2NdagsHEa7WS1Vu8+Xcv53ncqQpCgFAKAUAoBQCgFAKAUAoBQCgFAKAUAoBQCgFAKAUAoBQCgFAKAUAoBQHD0tp/qbiK2VMyTKSjE+qMBva5/N5VHKzElHqXKNJ2lMrm+Eea7/Z3EW0tqLeXb7c11G55DZYBe5V4L9/bmoZUTk8tm20+1tNp47tdbXtWX5s96J0FNoYS3LMssexh0QEE+sMMC271cnyJpGDqzLmY6jV17RcaUt154N8vLh1Mn/FCH6iX3p+te/iV0Mf6Bb+tfEf8AFCH6iX3p+tPxK6D+gW/rXxB6UIfqJfen60/EroP6Bb+tfEz6x6vXOlBE+2sMYXIicEsCeJbG7axuxy39pr2dcrMPkR6PW0aJyjhyfLK5Y8CE60aqPo9UZ5EcOSPVBGMDPOq1lTgjeaLaMNXJxjFrBNejjVjqE9IlHyrj1QR7Cn7mbn2DA7as0Vbq3nzNJtfX9tLsoP0Vz8X9kTirBpBQEXvtfbOF3Qs5ZGKsBG3FSQRk4B3jiKhlfBPBs6tkamyKkksPjzR2tC6US7hWaMMEbOAwAPqsVOcE81NSQkpLKKWoolRY65c1095vVkQkf0rrnZ252WlDOOKxgvjuJHqg9xNRSuhHvL9GzNTct6McLq+H7nNh6SbRmwRMg+kyAj/SxPwrFaiBZnsPUpZTi/DP3SRL4pA4DKQVIyCN4IPAipzUNNPDPN1cpEpaR1RRxZiFHvNeNpcWewhKb3YrL8DkTa32S/8A9MZ+zl/wg1g7odS3HZuqf+D9vD5ncqQpCgMVzcpEpaR1RRxLEAe8142lzMoQlN7sVl+BFNKdItrDkJtzEfQGB/M2M+WahlqILlxNrTsXU2cZYj58/cvrgl0bhgCOBGRU5qWsPDPVDwUBztJadt7b+1mjQ/RJyf5Rv+FYSnGPNlinSXXflxb+Xv5HH/4g2H1rf5M3/wAKw7eHUuf0bWfpX/1H7ns6+2Gznr/Lqpc+7Yz507evqY/0fWZxufFfc2dC61295IY4S7MFLElCowCBz7yKyjbGTwiLU7Pv08FOxJd3PJ3akKQoD4TigOFfa42UJw1whI5IGk9+wDjzqOV0FzZeq2ZqreMYP28Pngw2+vVi5wJ8H9pJEH8zKAPfXivr6kk9kayKy4e5p/BPJIYZlcBlYMp4EEEHwI41LnJrpRcXhrDPdDwUAoBQCgK51/u+o0jZycAoBPht4PwJqrc8Tizodl19po7odft9yxqtHPGG8tlljeNhlXUqfAjB++vGsrBlCbhJSXNcT8+XVuYneNvaRip8VJB+6tW1h4PoVc1ZBTXesmOvDIl/Rzq96TN1zj5KIjGeDPxA8F3E/wAPfViiveeXyNPtjW9jX2UX6Uvgv3Leq8cicHS9lDd3MMbkEwfLMnHOfVXa7s5OOez2VHKKlJJ9xdottoqlKK9b0c/F4O8KkKQoD4aA/PWkZduWV/pSO3vYn861cnls+hUx3aox6JfIuLVBlttGwtIQiBC7E7sBiX/3Vfr9GtZON1+9drJqKy84Xs4fQgGtmust2SkZaO37AcM/exHAfs+/PKrbc5cFyOg0GyoUJSnxn8F5ff3GvoXUm6ulDqqxoeBkJXPgACcd5AFeQplLiS6naunpluttvw4/E4FxCY3ZG9pGKnxUkH4iomsPBfhNTipLk+JcfRvKW0fFnkXUeAdse4bqv0PMEcbteKjq5Y8H70jF0nn+oP3un4gfypqPUM9jL/VryfyKl0em1LGO2RB72AqjHmjrb3iqT8H8j9DVtD56KAivSVYiWxdsetGVdT2b8H/SxqG+OYG02Pa69VFdeH89pTZrXnZl/wCgDm1gzx6pPwCtpD1UfPtSkrp46v5m3NMqKWYhVUZJJwABxJPIVlnBFGLk91cyrNa9fZJiY7YmOLgXG538OaD4+HCqVl7fCJ1Og2PCtb93GXTuX3+RGNF6GuLsnqYnffvbgM97Nuz55qGMJS5I2l+qpoX9ySXh+y/6O4ejy9xnZi8Os3/dj41J+HmUf63pc837v3I3fWjwSNHIMOhwwyDjnxG7nUMk08M2dVsbYKcOTJ90Q2v94l+yg+LH71q1pVzZz+37PUh5v6fcsirZzhztOaZjs4jLKcDgAOLHkoHM/wDmsZzUVlk+m01mos3IL9vFlPaya1T3pO22xFyiUnH8R+efHd2AVQstlPyOx0ez6tMvRWZdXz9nQ+aO1SvJ12kgYLyLkJnwDEEjvxXkapvkj27aWmqe7KfHw4/I1NLaFntCBPGyZ4HcQfBhkZ7uNeShKPNE1GqpvWa5Z+fuNrVjWOWxkDKS0RPrx53Edo7G7/fXtdjg/Ah1uhr1UMPhLuf38C7bK6WaNZEOUcBlPca2KeVlHE2QlXJwlzRnr0wFAKAUBVfS6M3EP7o/iNU9T6yOp2B+VPz+hYWrl719rDJzZFz44wfiDVmEsxTOe1VXZXTh0bOlWZXKc6S9H9TelwPVmUOPEeqw+AP8VUNRHE89TsNi3dpp93vjw+pHdHWT3EqRRjLucD8ye4DJPhUUYuTwjZXXRpg7JckXvoXRiWsKQp7KjjzJ5se8nJrZRiorCOD1F8r7HZLm/wCYMWsWmEs4Glffjcq/SY8FH/e4AmvJzUI5ZlpNNLUWquP/AEupCOi+7ee6upJDtO6qWP8AEdw7ABuA7BVfTycpNs3e2qo1UVQhyWfoWVVs5wUBqaXuepglk+hGze5Sa8k8Jslohv2Rgu9pH5+t4C5VF9piFHiSAPia1aWeB9AnNQTk+S4ko140/wBcy20R/q8GF3cHZRjP2RjA8z2Ymusz6K5I1Wy9H2ce2mvSlx8k/udrUDU0MFublcjjFGfg7Dn3Dz7MSU0/5SKe1dqNN00vzf0X1fsLIYgDPKrZzaWT88XU/WO7/TZm/mJP51qm8vJ9DrhuQjHokvcXVqJbdXYW47V2/wCclv8AdWwpWII4rac9/VTfjj3cDm9KrYsh3yr9zH8qx1HqFnYi/wBV7GVjoFM3VuO2aP8AGtU4esjp9W8UTf8AtfyL/rZnAigOHruwFhc5+rI8zgD4mo7fUZd2cs6qvzRR6xliFXixwPE7h8a12M8DuHJRW8+4/Q9rEI0VBwVQPcMVtFwPnkpb0mysekzWMySG1jPyaH5THzm+j4L9/hVTUWZe6jptjaFRj281xfLy6+35HL1H1X9OkLPkW6H1iDgseOwDy3byeW7tyMKat95fItbT2h+Ghux9d8vBdfsXFbW6xKERQqqMBVGAPKrySXI4+c5Te9J5ZkJr0xPz/pm7664mkHB5GI8MnHwxWrm8ybO/0tfZ0wh0S/nvLU6MLXYsQ2N8js3x2R8Eq7p1iByu2bN7VNdEl9fqSxmAGTuAqc1S4lHa36fN7OWyeqXKxju+l4tx8MDlWuts35HcbO0a01WP8nz+3sJj0faoKEW5nXLtvjQ8FHJyObHiOwY58J6KcelI021tpSlJ01Pgub6+Hl8ywatGgNPS+jUuoXikGVYY8DyYd4O+sZRUlhktF0qbFZDmigrq3aJ2jb2kYqfEEg/dWsaw8Hf1zVkFOPJrJaHRRfl7eSEn+yfI7lfJ/EHq5ppZjg5bbtKjcrF/kviv4ic1ZNIKAUAoCrOlz+8Q/uj+I1T1PrI6nYH5U/P6He6Kr3btGjPGKQgeDYYfEt7qk0zzHBr9uVbuoUv1L5cPsTWrBpiJ9I+hWubbajBaSI7QAGSVIwwA5ngcfs1BfDejw7ja7I1SovxJ4UuHt7jW6OdWTbIZ5VxNIMAHii9ncx4nyHbXlFW6svmSbX16vn2cH6K+L/buJoxxVg0xS2vOsPps+FPyMeQn7Xa/ny7gO01r7rN6XgdpsvRfh6sy9Z8/t9/E7PRF/bT/ALtfxGpNLzZS2/8Alw839C0auHMCgI10h3PV2E3a2yn8zAH4ZqK94gzY7Khv6uHhx9xTUMpQhl3EcD2d/iONa9cDtJxUlh8iRag6vemT5cZgiwW7GPzU8OZ7hjnU1Ne9LjyNZtXW/h6sRfpS5eHj9v2LnAq+cacnW276mzuH4Hq2A8W9UfEisLHiLZa0NfaaiEfFFFJGWIVeLEAeJ3Ctal3Hdykopyfcfoe1gEaKg4KoUeAGPyraJYWD55OTlJyfeQ3pabFpGO2YfgeoNT6pudhLOof/AB+qK/1STN7bD/FU+7f+VVavXRv9oPGls8i962RwooCD9K2kdi2SEH1pWyR+ymCf9WzVfUyxHBu9h0OV7s7or4v+MhmoGjfSL2Pd6sXyjfw+yP5iPcar0R3pm52tf2WmfWXD7/AtrWDSPottLNzRTjvY7lHmxFXpy3YtnJaWjtro19WUIxLEk5ZmOe8k/mTWs5nfLEV0SL61d0WLS3jhHFV9Y9rHex95NbKEd2KRwWqvd90rH3/I6VZlcjuvmlvRrSQg4eT5NPFgcnyXJ8hUV092LNhszT9vqIp8lxfs+5SZ3Vrjt+ZferNr1NpAnMRrnxIBPxJrZ1rEUjgNXZ2l859Wzk9I+keosnAOGlIjHgclv9IYedYXy3YFvZFHa6lZ5Lj9viVdqzo4XN1DERlWb1vsqCxHmBjzqnXHekkdTrr3Tp5TXPu83wL5ArZHBn2gFAUjr7DsX8+OBKt70Un45rXXLE2dtsqW9pIe1fFnf6IT8rc9mwn3vUum5s1//kHqV+b+hZ9XDmRQCgFAVZ0uf3iH90fxGqep9ZHU7A/Kn5/QxdFN9sXTxE7pU3eKb/wlvdXmmliWDLbtW9TGa7n8/wCItirpygoBQEH6TNYepi9HjPyko9bB9lOHvbePANVfUWYW6jd7G0Xaz7WfKPLxf7FU1ROrJ70Rf20/7tfxGrWl5s0G3/y4eb+haNXDmBQEE6W7jFvEn0pcnwVW/NhVbUv0UjebBhm6Uui+bKsqkdUXpqhof0S1jjPtkbT/AGm4+7cvlWyrhuxwcLr9T+IvlPu5LyO1UhTIZ0q3OzZhPrJFHkMt96ioNQ8QwbjYde9qd7on9vqV5qhbdbe268usDfyZf/bVSpZmjotoz3NLN+GPfwL2rZHCkD6XT/V4R/jf7H/Wq2q9VG92D+dL/j9UQrUdc39v9s/BHP5VXp9dG62o8aSf870XjWxOIPLsACScAcTQYzyKN1v016ZcvID8mPVj+yM7/M5PmOytdbPflk7nZ+l/DUKL5vi/P9uRZHRzoP0a223GJZsMe0L81fcSfFu6rdEN2PE5va+r7e7dj6seHt73/Ohq9LFzs2qIPnyjPgoY/eFrHUv0cEuwob2ocui/YrrViDrLy3U8DKp9x2vyqrWszR0Wunuaaxro/jwL7rZHBigKX1+076ZckIcxRZVO8/ObzIwO4A86191m9I7PZWk/D05l60uL+iI9awdZIkf02Vf5iB+dRJZeDYWz3ISl0TZ+iFGK2p88K46X5jm2Tl8ox8tgD7zVTVPkjo//AB+H5kvJfM4nRjj09c/Vvj4flmo9P65d21/6vtX1Ljq+ceKAUBSnSFKG0hNjlsr7kX9a1979NnabIju6SPjl/Ek/RDbYW4k5Eog/hDE/jFTaZcGzWbfs9KEPN+//AKLEq0c8KAUAoCrOlz+8Q/uj+I1T1PrI6nYH5U/P6EP0TfG3njmHGNg3iOY81JHnVeMt1pm31FKuqlW+9fz4l/wSh1DKcqwBB7QRkGtpnJwEouLafcZKHhq6Tvlt4nlc4VFJP6DvJ3DxryTSWWSU1Stmq482ULpS/e5leaQ+s5z4Dko7gMDyrWSk5PLO9opjTWq48l/M+01qxJSedEX9tP8Au1/EataXmzQbf/Lh5v6Fo1cOYFAVj0vTZkt07FdveVH+01T1L4o6bYEfRnLyXzI3qVo/0i9hUjKq223gm/3FtkedRUx3po2W07uy00mub4e/9i8q2Jw4oCtel6f1rdO52P8ApA/OqmpfJHSf+Pw9eXkvmcjovh2r4H6Ebt+Ff91R6demW9tyxpcdWl839C4avnIEA6Xj8jAP8Q/hP61W1Pqo32wPzZ+X1RD9Qj/+wt/Fv+W9QUeujcbV/wDUn7Pmi762BxJXXSTrQADaQtvP9qw5D6vxPPu3czirfb/ijodjaBtrUWLh/j9/scHUDVo3c3WSD5CM78/PbiE7wOJ8hzqKiveeXyL+1tcqK9yL9J/Bdft7y48VfOPK+6Xh8nb/AG2/CKrankjf7Af9yfl9SD6qTBL23Y8OtUfzHZ/Oq1T9NG818d7TWJdPlxL5rZHCEH6RtaOoQ28R+WceuQfYU/czDh2Df2VXvt3VurmbvZGg7WXbTXorl4v7Ir+z0R/VJbpx6gwkQ4bTlgCfBRnxPhVVQ9FyZv7dV/qI0R5835Y5e096mw7d9bL/AImf5QW/217UszR5tGW7pbH4fPgXoK2JwxXHS/Af6s/L5RT4nYI+5qqapcmdHsCf5kfJ/MiupN4Ib6BicAtsn+MFR8SKhpeJo2u06u00s0ufP3fsXiK2Jw59oDT0tpFLaJ5ZDhUGfHsUd5OAPGsZSUVlktFMrrFXHmyg7y5aWR5H9p2LHxJzgVrG8vJ31dargoLklgu3U3RRtLSONhhyNp/tNvI8ty+VbGqO7FI4naGoV+olNcuS8kdupCkKAUAoCrOlz+8Q/uj+I1T1PrI6nYH5U/P6EFqqb0sno/1viSAQXEgjMfsM24FeQzwBXhv5Y76uU2pLEmc1tXZtkre1pjnPNLnn9yVza12SDJuYT9lwx8guSamdsF3mqjs/VSeFXL3Y+LK3131v9NxFECsCnJzuLkcCRyUch5mqt12/wXI6PZmzPw39yzjL5fuROq5txQE86Iv7af8Adr+I1a0vNmg2/wDlw839C0auHMCgKj6VXzeqOyFfxSGqOp9c63YS/wBM3/ufyRtdEdvmed/oIq/zsT/7dZaZcWyLb88Vwj1b+H/ZaVXDlxQFSdK0ubxV5LCvxZ/+lUdS/SOs2FHGnb6v6I2eiNMzzt2Rge9v/rWWm5sj2+/7cF4stKrhy5AOl5fkYDy6wj3qf0NVtT6qN9sD82fl9UV1ou9a3mjlUZKMGx29o8xkedVIy3WmdHfSrq5VvvRMtOdI7ypsW8ZiJG92ILD7IG4eJ9w41YnqW1iJptNsOEJb1st7w7vb9iP6r6uSX8mBlYgflJDy54Gfac/Die+KutzfgbDXa6vSQ48Zdy/nJfxeF06OsUt41jjXZRRgD8+8niTWwSSWEcXbbK2bnN5bNmvSMiPSfYmWyLAZMTh/Lep9wbPlUGojmBtti27mpUX/AJLH1+hUCsQQQcEbwRyI51ROwaTWGTy86S5GhCxxBZiMM5OQDzKr+vDvqy9S8cEaCvYMFZmcsx7l3+1/b4Ef1a0FLpGc5LbGdqWQ7zv5ZPFz/wBairrdkjYa3WV6Orhz/wAV/O5Ey6T4lhs4IowFQSAADkFR/wBasajCgkjTbFk7NTOcnl4+bREej9saQt/F/wDlyVBR66NxtZf6Ofs+aLtrYHEnA130Obu1dFGZF9dB2kZ3eYJHmKithvRwXtm6lafUKT5Pg/L9ikfeD7sfoa1x3HMtLVjpAidFS6bYlAxtkEq/fkD1T253dnZV2u9NYkcrrdjWxk5UrMenevuda/16sohkS9YeSxgtnz9keZFZu+C7yrVsnVWPDjjz4fv7kVprVrRLfsMjYiU5WMHP8TH5zfAZ8Sallrn5HS6HZ9elWVxk+b+x2ujvVYzOtzKuIkOUB+ew4N9kHf3kDsNSUVZe8yltfaCri6IP0nz8F0838EWsKunKigFAKAUBAukLVu4vJo2hQMqpg5ZV37RPM1WvrlJrBvdk66nTwkrHjL6EV/oDffVL/mJ+tQdhPobb+saT9T9zH9Ab76pf8xP1p2E+g/rGk/U/cx/QG++qX/MT9adhPoP6xpP1P3Mf0Bvvql/zE/WnYT6D+saT9T9zH9Ab76pf8xP1p2E+g/rGk/U/cx/QG++qX/MT9adhPoP6xpP1P3MlnR3q5cWcsrToFDIAMMrbwSeRqeiuUG8mo2vradRCKrecN9xO6smjFAVtr1qtdXV0ZIowybCjO2g4ZzuJzzqpdVOUso6PZe0NPRRuWSw8vuZ1+jnQM1ms3XoFLlcesrZADfRJ7akorcU8lTa+rq1Eo9m8pL+cyZVOacUBXWuuqVzeXZkiVNjYUAs+OGc7t551VtqlKWUdDs3aOn0+n3Jt5y3wXkdPUHVeaxaVpjGesCgBCxxsluOVH0qzpqcM5K21doVapRVafDPPxx4voTKpzTnE1w0L6bbNECA4IZCeG0OR7AQSPOo7Yb8cFzQar8Ncpvlyfl/OJUL6tXgfY9Gm2u5CV/nHq/GqHZzzjB2C12mcd7tI48+Pu5/AlGr/AEcSOQ10erT6tTlj3FhuXyyfCp4ad/5Gr1e3IRW7Qsvq+XsXf7SyrO0SFBHGoVF4KBgD/vtq2kksI5qyyVknKby2Z69MBQGO4hV1ZWAKsCCDzBGCKNZPYycWpLminNYtSri2c9XG80JPqsil2A7GUetkdoGDx3cK19lMovhxR2Wj2rTdH02oy788F5p8jLoHUK5uCDKpgi5lh6x7gvI97Y8DXsKJS58DDVbYoqWK/Sfhy9r+xa2itGx2sYiiUKg95PMk8ye2rsYqKwjlLrp3Tc5vLI30l6KluYIxChdlkyQOwqwzv78VFqIuUeBstj6ium6TseE19URXVTVW8iuoZXgKojZYl04EEHcGzzqGqqakm0bXX7Q0tmnnCM8tro/sWyKunJn2gIRrdqGLljLblUlO9lPsue3d7Ld+CD8ar20b3FG62ftd0Ls7VmPd1X3RA7nVG9jODbyHvXDj/STVV1TXcb+G0tLNZU17eHzMlpqZeyHAgZR2uVUfE5+Feqmb7jGzamkgvXz5ZZMdX+jhIyHumEh+rUHY8yd7+GAO41Yhp0uMjTavbk5rdoW749/7fEniKAMAAAbgBVk0LeeJ6oBQCgFAKAUAoBQCgFAKAUAoBQCgFAKA0dMaVjtI+slJC7QUYBYkngMCsZSUVlk1FE75bsOfP3HufScSSpCzqJZASiHicZ/Q+40ckng8jTZKDsS9Fc2bdZEQoBQCgFAKA0dKaWjtur6wn5WQRoACcs3AbuHjWMpqOMk9OnndvbncsvyRvVkQCgFAKAUAoDRttLRyTSwKSZIgpfccDaGRv4GsVJNtE09POFcbHylnHsN6siE1L/ScUGwJXVDIwVM8yeVYuSXMlrostzuLOFl+Rt1kRGjPpWNJ44CT1sgLKACRheJJ4CsXJJqJNGicqpWrkuD9p7ttJxSySRI6tJHjbUcVzw+6vVJN4R5OmyEIzksJ8jbr0iFAKAUAoBQCgFAc7TumY7OLrJMnfsqqjLOx4Ko5msZzUVlljTaaeonuQ9rfJLqyPaS1nvLeMTS2caxEgbPX5ffwyAuM91ROya4tfEv1aHS2ydcLW5f8eHD25OxpvTvUNHFHGZrmTesYIGAOLOx3Ko7efKs5zxwSyypptJ2qc5y3YLm/ol3s19Eaela5a1uYVjl6vrFKPtqy5x2Ag5+4+fkZve3ZLiSajSVxpV9Mm45w8rDz72YjrLLO7JZQCZUOy0zv1ceR81dxL+X6V52jbxBZMloa6oqWpnut8kll46vlgyav6ymaCaadViWF2UkMWB2QMkbhzOBxzXsLMpt8DHVaLs7Y11NycknyxzNe31gvLgdZb2a9SfZMswRnH0goB2R414pzlxS4Ek9JpavRtt9Lv3Y5S8M5RuaY1iMcwt7eIz3GNoqGCqg7Xc7h4ceHaM5Ssw92KyyLT6JTr7a2W7Dlnm2/BHmbTNxBbTTXMEatGMqqS7Qfz2fV3kCvHOSi3JBaam26FdM20+baxj48THozWZ5Q0zw9VZrGW65m9ojGdlPa2fawcb8DtpGxvjjgZXaGNbVcZb1jeN1Ll5vlnw7jTutbLlIvSvRALUYOWlAkKkgB9jGBnPAmsXbLG9jgTQ2fRKfY9r6fgvRz0zn6HV0xrGsHVrGjTTzDMcS7iRjO0xO5F7z39hxnOzHLiypp9G7d6Umoxjzb+nVka05cXNxcWVvcwxxhphINiXbyIxkg7hjceNRScnKMZI2Wnhp6qbbaZt4jjisc+nE7xvEl0g8fUI0kEW0JSRtAt/6Y3bsg8c9tSZTnjHIodnKGkU99pSeMd3Dv/iONq5pO8mu7h+qDIHWJlNx6sOz7eyMeuee4Co4Sm5N4+PIu6ujS16eEd7jhyT3eMs8s8eHxOvLrDNNI6WUCyrEdl5Hk2F2hxRdxLEdvAVm7G3iCyVI6OquKlqJ7ueKSWXjq+h9tNb4zZ+lSKyYYoYx6xLg42Fx7Wf8Azwr1Wrd3meT2dNajsIPPfnksc8voYH1luYXhNzarHFM4jUiXbZS3s7S4x44O6vO0kmt5cGSrQ0WRkqbN6UVn1cJpc8PJ70prW8dy9tFAZZQqlAHxknedrIwigYO0TzApK1qW6lkwo2fGdKunPdjl54fLq308DLfaxvF1UIh629kQMYUYAJ2lnO4KDuzzr12NYWOJjVooz3rHLdrTxvNc/JdTi3U1xcaQs4riKOPqy8vqSbYIAOCcgYIZcedRtylNKSLkY0VaS2yqTecR4rH1O1dawSySvDZwiYxHEkjvsIrfQBwS7duOFSOxt4islOGjrhWrNRPdzySWW117sL5m3qxpv0yJmKdXJHI0ciZ2sMuM4PMbxWVc95EWs0v4eaSeU0mny4PwMWmtYDFKtvBEZrlxtbAYKFX6bsfZH/fZnyc8PCWWZabRqyDtsluwXfjLb6JGHRmsMvpAtrqERSspaNkfbVwOIBwCCN/u8M+Rse9uyWDO7R19j21E96K4PKw0YJNa5GuZ7aG36ySMqFO3sjGyCzOSMIASAAMk147XvOKRJHZ8FTC6yeE/DL8Elnjn2JGzq9p955ZbeeLqp4sEgNtBlPzgfd7x3gewm23GSwyLV6SFUI21S3oy8MNPxOVqpeog0heykKjTt63H1Y9y47T62MdtYVtLek+pZ1tUpOnTwWXur3viZbvWy5iiFy9oFtcjjKOs2SQA2xjAzkernO+vXbJLea4fE8hs+ic+xjbmfl6Oemc/HBv6XvY3u7W3aBJdoNKHb/09kZDAEHJJGOI5VlJpyUcFeiqcdPZapuOMLC7893MX+sTmZre0h6+VP7Ri+wkeeRbBy3cB9xwlY84isntWiiq1bfLdi+XDLfkvqcnQMktxpSV50VHggEZVW2wC5DAg4HFSd1YQblY2+5FrVRrq0UY1NtSlnisPhwNvROmY+ou7xbdEKu+9SMy9WPVYnZ3ZJIxvxv41lGa3XLBDfpp9rVp3NvKX/wCc9yWfsYn1tuWt/SYrQGJU2nZ5dnOBltgbOWVd42iBnBwDXnay3d5LgSLZ1EbuxstxLOFhZ8s8eb6e9nZm1kijtEunyEdVKrjLEsNyAc2/TPCpHYlHeZSjorJXuiPNZ8uHecbSWtF5bxekSWaLCCPVaf5TeQBkBSAd43cqjlbNLea4eZdp0Gltn2UbW5f8eHzJfExKgkYJAOOzuqc1DWHg90PBQCgFAQzWiVV0lYmYhYQHILHC7eN2c7s52cVBY/7kc8jb6KLlo7uz4y4eeDBrVpKO6urS1jYOBOryFTkeoM7GRuJxkkct3bXlklKSiupJoqJ0UW3zWPRws8+PDPkYZ4DJpa4Vrl7dzGnVldjLrgZUFwfnAnd39leNZsfHBnCahoINVqay85zwfsx3G7eaNitra8mhlea56pleV5Oscbs43bkwMHAA4DsFZOKjGTTyyGF9l99VdkVGGVhJYX7nvRelobTRsJjKs5jGwikbTSEZIwN+5sknkAeykZxjWjC7T236yW+sLPFvkl/ORHbmDY0Jb5yUeZWlP7Jdj9+z8KjxilfE2MJb20p45pNR80iyLe9hYJsSRkMPUAZd+7Pq9u4cuyrSa7jnZ1WJvei+HPh8yKal3CLc34lZROZzkMQCUGdnGeIGfiO6oan6Us88m02hCTppcF6O78e8zdIdwslpHGjA+kTRxgqQfnZ4jvXFLnmOF3mGyoOF7m16sW/gOkeHZsNhQREHjD7I4IDjh3HZpevQPdkyzqt588PHmBoCCYR9fey3EbEbEbSoqP2DZQDb8KbifOWQ9ZbXvdlUoPvaTbXtecGLRcqjS931pVWWONYskD1MAts55Zx8aRa7V5Mroyez6tzim23592fYebO+W80uGjO1FBA2yw4MxYKSp5jeRn9k14pKVvDuQsqlp9BiXBykuHgupn1OYST6QuORm6sHuiXH3EV7XxcpGGvTjVRT/tz/APTMOoLlrCWRCOuleWTAOSGOQPuHvpT6jZltRbuqjB+rFRRy9TtGpNZrm+njQbXWRK6R7Jyc5OztDPHeedR1RTj6zLevvlXqHimLfc2m89OGcfAza02EUP8A+OjifqbXbYiRSDhiAUfLZBJ3nJ5Zr2yKW6lwRhorrLO3nNb08cvDvXA7lpoCHro3muZLmZfWjWSRSBjHrrGoA3ZG/B5d1SKtZ4vLKVmst7NxrrUIvg8J+5t59xr6nqJbu/uOOZeqU9yDBx3HC+4V5XxlKRnr24UU1eG97zFqzcIL7SDSsqy7YA2iB8mAcYzyxsk+VINb8smWshJ6WhQWVh8uuTxoG8W80nczx71ihWND27RJ2h3EhsHmN/OvIPesbXQy1NT0+jrrlzlJt+zu/nI5epWjuutjtXs0LB366NHjQhto5JJXaGRjfnt7KwqjmPrNFraN/Z3LdpjJYW62m+GPPBOtBWEMEKrb4MZ9YMG2trPztr52e2rMIqKwjR6m622xyt58umPDHcR3QEyppO/EpAlbqym0cZQKfZzx+bnw7jUUGlZLJsNVGUtFS4Lgs5x1z3nwzC+0pG0XrRWiNtyDeNtwRsA88fkaZ37OHce7j02hkp8JWNYXfhd581EuY+ru7p3ResndiWYDCD2c54cWryprDkxtKue9XTFN4il7XzwYtD3ZkkvtJYIi6spDkY2lQZLb+RKjHiRypB5crO4y1Fe5CnR59LOZeDfcce8tDHoa1BJCPKjytjOFdmIJ7cZXzAqNrFSLldintKxpcUmorxSxj5klGgIJTGbi8kuVJBSN5UCMeI9RANvcO/dmpezT5yya56y2CkqqlDq0nle15webH5XS9w/HqIEjHix2v1r1cbW+iFnobPhH9Um/dwNXo90hFFZSSSuiSdY7TbRAO0Tz5k4+NY0ySjl+0l2rTZPUqME2sJR8jxqzffI6RvSCpZ3IB4gRp6oPf62MdopW+Epnusq/uUaZPOEve2aVzEYdBQxLuecoB39Y+3+HdWLWKUupPCSntSU3yjn4LBItdWW20ZKqjAEYiUDsOEwB4GpbfRrZr9nJ3a2LfXL9nE4+m4Vt5tExy4EEeQxPs7aooUkncPW/Oo5rDgnyLemk7a9TOHrP34b4mXXTSaXMltaRsH2p0MhU5AAPs5G7awdrHIAdor22Sk1FdTHZ9EqYWaiaxiLx148M+XcTqrBpBQCgFAKAjus1/GrCKezmuIyA20kIlUHfuxnIOOffUVklyccmw0dM2t+u2MHy4y3Wc7V/RzTXS3Bt/RreFCsERVVbLe1IVX2d26sYRzLexhLkT6q6NdLpU9+cnmTzlcOSy+fUkmk9C291jr4kkxw2hkjwPGpZQjLmjX0aq6j8uTXke7DRcNuhSKJEQ8QqgZ8e3zpGKisJGNt9lst6yTb8TWs9XLWEs0dvErMCCQo4HiO4HsFeKuK5Ils1uosSjObaXibqWMYj6oIvVY2djA2cdmOGKy3VjBC7ZufaZe9zz3mjY6tWkD9ZFbxo44MF3jO7ceW7srGNcIvKRNbrtRbHcnNtdMnvSWr1rcttTQRu3aV3+/nSVcZc0eU6y+lbtc2l5mYaIgAjXqo9mI5jGyMIe1RyPfXu5Hhw5GH4i3MnvPMufHn5m1LErqVYBlIwQRkEdhB41lgijJxeVzOXZ6sWkLiSO3iVwchgoyO8Z4eVYKuCeUi1Zr9TZHcnNteZm0loK3uSGmhjkYcCy5Ph3jupKEZc0YU6u+lYrm15M2LfR8UbF0jRWKhchQPVHBd3IdlZKKXEjlbOS3ZNtc/a+8+2djHCpWNFRSSxCjGSeJ8TRJLkeWWTseZvJg0foWC3ZmhiRGf2ioxnnXkYRi8pElupttSVkm0uWTWudVrOVzI9tEzk5JKjee0jgTWLqg3lolhr9TCO5GxpeZv3Oj4pY+qeNGj3DYKjG7hgcsVm4prDK8LZwnvxbT695q6N1ftrZtqGCNGO7aC7/DPHFYxrjHkiW7WX3LFk215m3Z2UcIIjRUBJYhRjJPEnvNZKKXIhssnY8zee72Gpf6v21w4eWCN3HNlB4cM9vnWMq4y4tE1Wsvqju1zaXgzbt7GONnZEVWfG0QAC2yMDPbgbhWSSXFEUrZySjJtpcvaaF5qxaTOZJLeJnPElePee3zrB1Qby0T16/U1x3ITaXmdOGFUUKqhVAwABgAdgA4VIlgqyk5PMnlmnpTQdvdY6+FJCOBYbx3Z447qxlCMuaJ6NVdRns5NeRivbZba1lW3iA2Y22EjXi2ycYA4knFeNbsXhHsJu6+Ltlzay2+44urWp1t6NAZ7ZDNsAsXXfk78MDxIzjf2VHCmO6sriXdXtO93TVdj3c8MP5EomtEdDGyKYyMFcbsdmOGO6pmk1g1kbJRlvp8eee8Gzj6vqtheq2dnYwNnZAxs44YxTCxgdpLf38vPPPeaFjqzaQPtx28SuODBd48CeHlWKrgnlIsW67U2x3JzbXTJvQWUcbO6IqtIQXYDBYjgSedZKKXFFeVk5JRk+C5eBpnV61MvXdRF1uc7WyM5+l49/GsezjnOOJN+M1HZ9nvvd6ZNgaLhEbRdWnVuSWXG5id5JHPNe7qxjBH29m+p7zyuT8j1No2J1RWjQrGQUBAwpXgR2EcqOKfNCN1kW2pPjz8cnq8so5l2ZEV1yDhhkZHA160nzMa7J1vMHh+Bx9Zb+NcRzWk1xEwzlIhKoIJ3EZyD399YWSXJrJb0VM5ZnXbGDXWW6zlaE0c091HMLY21rbq3VRsoRmdxguUHAY7eweWEI5knjCRa1NyqplW7N+cmt5p5WF3Z7ya1OacUAoBQCgFAKAUAoBQCgFAKAUAoBQCgFAKAUAoBQCgFAKAUAoBQCgFAKAUAoBQCgFAKAUAoBQCgFAKAUAoBQCgFAKAUAoBQCgFAKAUAoBQCgFAKAUAoBQCgFAKAUAoBQCgFAKAUAoBQCgFAKAUAoBQCgFAKA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http://www.bsn.eu/nederland/images/Externe_Logos_NL/Logo_NV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9542"/>
            <a:ext cx="82010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21B0B-A9D5-5E4E-AFD4-586E08F539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194" name="Picture 2" descr="http://14434396.r.lightningbase-cdn.com/wp-content/uploads/flipped-classroo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694"/>
            <a:ext cx="8712968" cy="433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123rf.com/450wm/cepn/cepn1205/cepn120500561/13802617-surfen-op-het-str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41076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2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reenshots.nl.sftcdn.net/nl/scrn/29000/29287/skype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01"/>
            <a:ext cx="9152001" cy="51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reeleyschools.org/cms/lib2/CO01001723/Centricity/Domain/47/blended%20learning%20header-01-0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5486"/>
            <a:ext cx="8036892" cy="453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2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491630"/>
            <a:ext cx="6840760" cy="2808312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pc="100" dirty="0" smtClean="0">
                <a:latin typeface="VAGRoundedLightSSi Bold"/>
                <a:cs typeface="VAGRoundedLightSSi Bold"/>
              </a:rPr>
              <a:t>ACIN project: </a:t>
            </a:r>
            <a:r>
              <a:rPr lang="en-US" spc="100" dirty="0" err="1" smtClean="0">
                <a:latin typeface="VAGRoundedLightSSi Bold"/>
                <a:cs typeface="VAGRoundedLightSSi Bold"/>
              </a:rPr>
              <a:t>Visie</a:t>
            </a:r>
            <a:r>
              <a:rPr lang="en-US" spc="100" dirty="0" smtClean="0">
                <a:latin typeface="VAGRoundedLightSSi Bold"/>
                <a:cs typeface="VAGRoundedLightSSi Bold"/>
              </a:rPr>
              <a:t> op het </a:t>
            </a:r>
            <a:r>
              <a:rPr lang="en-US" spc="100" dirty="0" err="1" smtClean="0">
                <a:latin typeface="VAGRoundedLightSSi Bold"/>
                <a:cs typeface="VAGRoundedLightSSi Bold"/>
              </a:rPr>
              <a:t>vak</a:t>
            </a:r>
            <a:endParaRPr lang="en-US" spc="100" dirty="0" smtClean="0">
              <a:latin typeface="VAGRoundedLightSSi Bold"/>
              <a:cs typeface="VAGRoundedLightSSi Bold"/>
            </a:endParaRPr>
          </a:p>
          <a:p>
            <a:pPr>
              <a:spcAft>
                <a:spcPts val="1200"/>
              </a:spcAft>
            </a:pPr>
            <a:endParaRPr lang="en-US" spc="100" dirty="0" smtClean="0">
              <a:latin typeface="VAGRoundedLightSSi Bold"/>
              <a:cs typeface="VAGRoundedLightSSi Bold"/>
            </a:endParaRPr>
          </a:p>
          <a:p>
            <a:pPr>
              <a:spcAft>
                <a:spcPts val="1200"/>
              </a:spcAft>
            </a:pPr>
            <a:r>
              <a:rPr lang="en-US" spc="100" dirty="0" smtClean="0">
                <a:latin typeface="VAGRoundedLightSSi Bold"/>
                <a:cs typeface="VAGRoundedLightSSi Bold"/>
              </a:rPr>
              <a:t>Research fellow Babs van </a:t>
            </a:r>
            <a:r>
              <a:rPr lang="en-US" spc="100" dirty="0">
                <a:latin typeface="VAGRoundedLightSSi Bold"/>
                <a:cs typeface="VAGRoundedLightSSi Bold"/>
              </a:rPr>
              <a:t>T</a:t>
            </a:r>
            <a:r>
              <a:rPr lang="en-US" spc="100" dirty="0" smtClean="0">
                <a:latin typeface="VAGRoundedLightSSi Bold"/>
                <a:cs typeface="VAGRoundedLightSSi Bold"/>
              </a:rPr>
              <a:t>eylingen-Geerlings</a:t>
            </a:r>
          </a:p>
          <a:p>
            <a:pPr>
              <a:spcAft>
                <a:spcPts val="1200"/>
              </a:spcAft>
            </a:pPr>
            <a:r>
              <a:rPr lang="en-US" spc="100" dirty="0" err="1" smtClean="0">
                <a:latin typeface="VAGRoundedLightSSi Bold"/>
                <a:cs typeface="VAGRoundedLightSSi Bold"/>
              </a:rPr>
              <a:t>Lectoraat</a:t>
            </a:r>
            <a:r>
              <a:rPr lang="en-US" spc="100" dirty="0" smtClean="0">
                <a:latin typeface="VAGRoundedLightSSi Bold"/>
                <a:cs typeface="VAGRoundedLightSSi Bold"/>
              </a:rPr>
              <a:t> Strategic Development in Creative Business</a:t>
            </a:r>
          </a:p>
          <a:p>
            <a:pPr>
              <a:spcAft>
                <a:spcPts val="1200"/>
              </a:spcAft>
            </a:pPr>
            <a:endParaRPr lang="en-US" spc="100" dirty="0">
              <a:latin typeface="VAGRoundedLightSSi Bold"/>
              <a:cs typeface="VAGRoundedLightSSi Bold"/>
            </a:endParaRPr>
          </a:p>
          <a:p>
            <a:pPr>
              <a:spcAft>
                <a:spcPts val="1200"/>
              </a:spcAft>
            </a:pPr>
            <a:r>
              <a:rPr lang="en-US" spc="100" dirty="0" smtClean="0">
                <a:latin typeface="VAGRoundedLightSSi Bold"/>
                <a:cs typeface="VAGRoundedLightSSi Bold"/>
              </a:rPr>
              <a:t>Twitter: #</a:t>
            </a:r>
            <a:r>
              <a:rPr lang="en-US" spc="100" dirty="0" err="1" smtClean="0">
                <a:latin typeface="VAGRoundedLightSSi Bold"/>
                <a:cs typeface="VAGRoundedLightSSi Bold"/>
              </a:rPr>
              <a:t>toekomstonderwijs</a:t>
            </a:r>
            <a:endParaRPr lang="en-US" spc="100" dirty="0" smtClean="0">
              <a:latin typeface="VAGRoundedLightSSi Bold"/>
              <a:cs typeface="VAGRoundedLightSSi Bold"/>
            </a:endParaRPr>
          </a:p>
          <a:p>
            <a:pPr>
              <a:spcAft>
                <a:spcPts val="1200"/>
              </a:spcAft>
            </a:pPr>
            <a:endParaRPr lang="en-US" spc="100" dirty="0" smtClean="0">
              <a:latin typeface="VAGRoundedLightSSi Bold"/>
              <a:cs typeface="VAGRoundedLightSSi Bold"/>
            </a:endParaRPr>
          </a:p>
          <a:p>
            <a:pPr>
              <a:spcAft>
                <a:spcPts val="1200"/>
              </a:spcAft>
            </a:pPr>
            <a:endParaRPr lang="en-US" spc="100" dirty="0" smtClean="0">
              <a:latin typeface="VAGRoundedLightSSi Bold"/>
              <a:cs typeface="VAGRoundedLightSSi Bold"/>
            </a:endParaRPr>
          </a:p>
          <a:p>
            <a:pPr>
              <a:spcAft>
                <a:spcPts val="1200"/>
              </a:spcAft>
            </a:pPr>
            <a:endParaRPr lang="en-US" spc="100" dirty="0">
              <a:latin typeface="VAGRoundedLightSSi Bold"/>
              <a:cs typeface="VAGRoundedLightSSi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771550"/>
            <a:ext cx="7416824" cy="36004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US" sz="2800" spc="100" dirty="0" smtClean="0">
                <a:latin typeface="VAGRoundedBlackSSK Bold"/>
                <a:cs typeface="VAGRoundedBlackSSK Bold"/>
              </a:rPr>
              <a:t>De </a:t>
            </a:r>
            <a:r>
              <a:rPr lang="en-US" sz="2800" spc="100" dirty="0" err="1" smtClean="0">
                <a:latin typeface="VAGRoundedBlackSSK Bold"/>
                <a:cs typeface="VAGRoundedBlackSSK Bold"/>
              </a:rPr>
              <a:t>Toekomst</a:t>
            </a:r>
            <a:r>
              <a:rPr lang="en-US" sz="2800" spc="100" dirty="0" smtClean="0">
                <a:latin typeface="VAGRoundedBlackSSK Bold"/>
                <a:cs typeface="VAGRoundedBlackSSK Bold"/>
              </a:rPr>
              <a:t> van het </a:t>
            </a:r>
            <a:r>
              <a:rPr lang="en-US" sz="2800" spc="100" dirty="0" err="1" smtClean="0">
                <a:latin typeface="VAGRoundedBlackSSK Bold"/>
                <a:cs typeface="VAGRoundedBlackSSK Bold"/>
              </a:rPr>
              <a:t>Onderwijs</a:t>
            </a:r>
            <a:endParaRPr lang="en-US" sz="2800" spc="100" dirty="0">
              <a:latin typeface="VAGRoundedBlackSSK Bold"/>
              <a:cs typeface="VAGRoundedBlackSSK Bold"/>
            </a:endParaRPr>
          </a:p>
        </p:txBody>
      </p:sp>
      <p:pic>
        <p:nvPicPr>
          <p:cNvPr id="6" name="Picture 5" descr="ACICE_Logo_A_zwart.pn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15966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21B0B-A9D5-5E4E-AFD4-586E08F539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9218" name="Picture 2" descr="http://hastac.org/files/moocs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5486"/>
            <a:ext cx="873509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8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21B0B-A9D5-5E4E-AFD4-586E08F5399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42" name="Picture 2" descr="http://thumbs.dreamstime.com/z/studenten-die-buiten-leren-3192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7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2943E-A867-49BF-9701-BF5F7AD04D48}" type="slidenum">
              <a:rPr lang="nl-NL" smtClean="0"/>
              <a:pPr>
                <a:defRPr/>
              </a:pPr>
              <a:t>22</a:t>
            </a:fld>
            <a:r>
              <a:rPr lang="nl-NL" smtClean="0"/>
              <a:t>/45</a:t>
            </a:r>
            <a:endParaRPr lang="nl-NL"/>
          </a:p>
        </p:txBody>
      </p:sp>
      <p:pic>
        <p:nvPicPr>
          <p:cNvPr id="2050" name="Picture 2" descr="http://www.arendlandman.nl/wp-content/uploads/2011/01/vrijheid_onderwijs-300x2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1" y="0"/>
            <a:ext cx="9175948" cy="458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21B0B-A9D5-5E4E-AFD4-586E08F539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074" name="Picture 2" descr="https://ambermulder.files.wordpress.com/2012/11/onderwij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3" y="267494"/>
            <a:ext cx="9151044" cy="42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1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21B0B-A9D5-5E4E-AFD4-586E08F539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098" name="Picture 2" descr="http://blog.youngworks.nl/wp-content/uploads/2013/04/compute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8748464" cy="43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5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21B0B-A9D5-5E4E-AFD4-586E08F539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170" name="Picture 2" descr="http://www.slu.edu/Images/cttl/flipped%20graphic_reinert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8"/>
            <a:ext cx="8280921" cy="451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Bussemaker: studiepunten verdienen met online-colleges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6D55B9-09D1-2E4D-BE57-B898A4884D9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6386" name="Picture 2" descr="20328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45636"/>
            <a:ext cx="7188696" cy="30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6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21B0B-A9D5-5E4E-AFD4-586E08F539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146" name="Picture 2" descr="http://iq.intel.com/uploads/feeds/1/20130621/154833table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3" y="195486"/>
            <a:ext cx="8845543" cy="36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7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21B0B-A9D5-5E4E-AFD4-586E08F5399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242" name="Picture 2" descr="http://www.xfxzzb.com/wp-content/uploads/2014/01/Online-Edu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474"/>
            <a:ext cx="8728696" cy="43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2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anuncios.mitula.net/rijn_en_schiekade_zoekt_tijdelijke_huisgenoot_5670134414125798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3887"/>
            <a:ext cx="6634857" cy="49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663477"/>
            <a:ext cx="8064896" cy="3096344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r>
              <a:rPr lang="nl-NL" dirty="0" smtClean="0"/>
              <a:t>15.30 </a:t>
            </a:r>
            <a:r>
              <a:rPr lang="nl-NL" dirty="0"/>
              <a:t>uur – </a:t>
            </a:r>
            <a:r>
              <a:rPr lang="nl-NL" dirty="0" smtClean="0"/>
              <a:t>Welkom</a:t>
            </a:r>
            <a:endParaRPr lang="nl-NL" dirty="0"/>
          </a:p>
          <a:p>
            <a:r>
              <a:rPr lang="nl-NL" dirty="0" smtClean="0"/>
              <a:t>15.35 </a:t>
            </a:r>
            <a:r>
              <a:rPr lang="nl-NL" dirty="0"/>
              <a:t>uur – </a:t>
            </a:r>
            <a:r>
              <a:rPr lang="nl-NL" dirty="0" smtClean="0"/>
              <a:t>Sandra </a:t>
            </a:r>
            <a:r>
              <a:rPr lang="nl-NL" dirty="0"/>
              <a:t>Reeb-Gruber: De nieuwe onderwijsopzet van </a:t>
            </a:r>
            <a:r>
              <a:rPr lang="nl-NL" dirty="0" smtClean="0"/>
              <a:t>IBIS.</a:t>
            </a:r>
          </a:p>
          <a:p>
            <a:r>
              <a:rPr lang="nl-NL" dirty="0" smtClean="0"/>
              <a:t>15.55 uur</a:t>
            </a:r>
            <a:r>
              <a:rPr lang="nl-NL" dirty="0"/>
              <a:t> –</a:t>
            </a:r>
            <a:r>
              <a:rPr lang="nl-NL" dirty="0" smtClean="0"/>
              <a:t> Jeroen Van der Meer: </a:t>
            </a:r>
            <a:r>
              <a:rPr lang="nl-NL" dirty="0"/>
              <a:t>Lesvideo’s in het </a:t>
            </a:r>
            <a:r>
              <a:rPr lang="nl-NL" dirty="0" smtClean="0"/>
              <a:t>onderwijs.</a:t>
            </a:r>
            <a:endParaRPr lang="nl-NL" dirty="0"/>
          </a:p>
          <a:p>
            <a:r>
              <a:rPr lang="nl-NL" dirty="0" smtClean="0"/>
              <a:t>16.15 </a:t>
            </a:r>
            <a:r>
              <a:rPr lang="nl-NL" dirty="0"/>
              <a:t>uur – </a:t>
            </a:r>
            <a:r>
              <a:rPr lang="nl-NL" dirty="0" smtClean="0"/>
              <a:t>Babs van Teylingen-Geerlings: </a:t>
            </a:r>
            <a:r>
              <a:rPr lang="nl-NL" dirty="0" err="1" smtClean="0"/>
              <a:t>Powerpoint</a:t>
            </a:r>
            <a:r>
              <a:rPr lang="nl-NL" dirty="0" smtClean="0"/>
              <a:t> Karaoke Onderwijs.</a:t>
            </a:r>
          </a:p>
          <a:p>
            <a:r>
              <a:rPr lang="nl-NL" dirty="0" smtClean="0"/>
              <a:t>16.25 uur </a:t>
            </a:r>
            <a:r>
              <a:rPr lang="nl-NL" dirty="0"/>
              <a:t>– </a:t>
            </a:r>
            <a:r>
              <a:rPr lang="nl-NL" dirty="0" smtClean="0"/>
              <a:t>Rudy Snippe : Discussie over De Toekomst van het onderwijs.</a:t>
            </a:r>
            <a:endParaRPr lang="nl-NL" dirty="0"/>
          </a:p>
          <a:p>
            <a:r>
              <a:rPr lang="nl-NL" dirty="0"/>
              <a:t>17.00 uur -  Borrel</a:t>
            </a:r>
            <a:endParaRPr lang="en-US" spc="100" dirty="0">
              <a:latin typeface="VAGRoundedLightSSi Bold"/>
              <a:cs typeface="VAGRoundedLightSSi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771550"/>
            <a:ext cx="6048672" cy="36004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r>
              <a:rPr lang="en-US" sz="2800" spc="100" dirty="0" err="1" smtClean="0">
                <a:latin typeface="VAGRoundedBlackSSK Bold"/>
                <a:cs typeface="VAGRoundedBlackSSK Bold"/>
              </a:rPr>
              <a:t>Programma</a:t>
            </a:r>
            <a:endParaRPr lang="en-US" sz="2800" spc="100" dirty="0">
              <a:latin typeface="VAGRoundedBlackSSK Bold"/>
              <a:cs typeface="VAGRoundedBlackSSK Bold"/>
            </a:endParaRPr>
          </a:p>
        </p:txBody>
      </p:sp>
      <p:pic>
        <p:nvPicPr>
          <p:cNvPr id="6" name="Picture 5" descr="ACICE_Logo_A_zwart.pn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15966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obsdeesdoorn.nl/stisamo_C01/UploadData/images/30/0/allerlei/Leren-doen-we-sam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9542"/>
            <a:ext cx="846428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tudentenwerk.nl/public_images/Image/inholland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470"/>
            <a:ext cx="5976664" cy="498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rc.nl/wp-content/uploads/2014/05/ANP-12667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5" y="0"/>
            <a:ext cx="8708305" cy="510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568" y="1491630"/>
            <a:ext cx="7776864" cy="288032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Vaardigheden worden belangrijker </a:t>
            </a:r>
            <a:endParaRPr lang="nl-NL" sz="3600" dirty="0" smtClean="0">
              <a:solidFill>
                <a:schemeClr val="bg1"/>
              </a:solidFill>
            </a:endParaRPr>
          </a:p>
          <a:p>
            <a:r>
              <a:rPr lang="nl-NL" sz="3600" dirty="0" smtClean="0">
                <a:solidFill>
                  <a:schemeClr val="bg1"/>
                </a:solidFill>
              </a:rPr>
              <a:t>dan </a:t>
            </a:r>
            <a:r>
              <a:rPr lang="nl-NL" sz="3600" dirty="0">
                <a:solidFill>
                  <a:schemeClr val="bg1"/>
                </a:solidFill>
              </a:rPr>
              <a:t>kennis</a:t>
            </a:r>
          </a:p>
        </p:txBody>
      </p:sp>
      <p:pic>
        <p:nvPicPr>
          <p:cNvPr id="8" name="Picture 7" descr="ACICE_Logo_A_diap.png"/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15966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3568" y="3270204"/>
            <a:ext cx="7776864" cy="51334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2800" spc="100" dirty="0" smtClean="0">
                <a:solidFill>
                  <a:schemeClr val="bg1"/>
                </a:solidFill>
                <a:latin typeface="VAGRoundedLightSSi Bold"/>
                <a:cs typeface="VAGRoundedLightSSi Bold"/>
              </a:rPr>
              <a:t>De </a:t>
            </a:r>
            <a:r>
              <a:rPr lang="en-US" sz="2800" spc="100" dirty="0" err="1" smtClean="0">
                <a:solidFill>
                  <a:schemeClr val="bg1"/>
                </a:solidFill>
                <a:latin typeface="VAGRoundedLightSSi Bold"/>
                <a:cs typeface="VAGRoundedLightSSi Bold"/>
              </a:rPr>
              <a:t>Toekomst</a:t>
            </a:r>
            <a:r>
              <a:rPr lang="en-US" sz="2800" spc="100" dirty="0" smtClean="0">
                <a:solidFill>
                  <a:schemeClr val="bg1"/>
                </a:solidFill>
                <a:latin typeface="VAGRoundedLightSSi Bold"/>
                <a:cs typeface="VAGRoundedLightSSi Bold"/>
              </a:rPr>
              <a:t> van het </a:t>
            </a:r>
            <a:r>
              <a:rPr lang="en-US" sz="2800" spc="100" dirty="0" err="1" smtClean="0">
                <a:solidFill>
                  <a:schemeClr val="bg1"/>
                </a:solidFill>
                <a:latin typeface="VAGRoundedLightSSi Bold"/>
                <a:cs typeface="VAGRoundedLightSSi Bold"/>
              </a:rPr>
              <a:t>Onderwijs</a:t>
            </a:r>
            <a:r>
              <a:rPr lang="en-US" sz="2800" spc="100" dirty="0" smtClean="0">
                <a:solidFill>
                  <a:schemeClr val="bg1"/>
                </a:solidFill>
                <a:latin typeface="VAGRoundedLightSSi Bold"/>
                <a:cs typeface="VAGRoundedLightSSi Bold"/>
              </a:rPr>
              <a:t>.</a:t>
            </a:r>
          </a:p>
          <a:p>
            <a:pPr algn="ctr"/>
            <a:endParaRPr lang="en-US" sz="2400" spc="100" dirty="0" smtClean="0">
              <a:solidFill>
                <a:schemeClr val="bg1"/>
              </a:solidFill>
              <a:latin typeface="VAGRoundedLightSSi Bold"/>
              <a:cs typeface="VAGRoundedLightSSi Bold"/>
            </a:endParaRPr>
          </a:p>
          <a:p>
            <a:pPr algn="ctr"/>
            <a:r>
              <a:rPr lang="en-US" spc="100" dirty="0" smtClean="0">
                <a:solidFill>
                  <a:schemeClr val="bg1"/>
                </a:solidFill>
                <a:latin typeface="VAGRoundedLightSSi Bold"/>
                <a:cs typeface="VAGRoundedLightSSi Bold"/>
              </a:rPr>
              <a:t>11 </a:t>
            </a:r>
            <a:r>
              <a:rPr lang="en-US" spc="100" dirty="0" err="1" smtClean="0">
                <a:solidFill>
                  <a:schemeClr val="bg1"/>
                </a:solidFill>
                <a:latin typeface="VAGRoundedLightSSi Bold"/>
                <a:cs typeface="VAGRoundedLightSSi Bold"/>
              </a:rPr>
              <a:t>december</a:t>
            </a:r>
            <a:r>
              <a:rPr lang="en-US" spc="100" dirty="0" smtClean="0">
                <a:solidFill>
                  <a:schemeClr val="bg1"/>
                </a:solidFill>
                <a:latin typeface="VAGRoundedLightSSi Bold"/>
                <a:cs typeface="VAGRoundedLightSSi Bold"/>
              </a:rPr>
              <a:t> 2014, Haarlem</a:t>
            </a:r>
          </a:p>
          <a:p>
            <a:pPr algn="ctr"/>
            <a:r>
              <a:rPr lang="en-US" spc="100" dirty="0" err="1" smtClean="0">
                <a:solidFill>
                  <a:schemeClr val="bg1"/>
                </a:solidFill>
                <a:latin typeface="VAGRoundedLightSSi Bold"/>
                <a:cs typeface="VAGRoundedLightSSi Bold"/>
              </a:rPr>
              <a:t>Inholland</a:t>
            </a:r>
            <a:r>
              <a:rPr lang="en-US" spc="100" dirty="0" smtClean="0">
                <a:solidFill>
                  <a:schemeClr val="bg1"/>
                </a:solidFill>
                <a:latin typeface="VAGRoundedLightSSi Bold"/>
                <a:cs typeface="VAGRoundedLightSSi Bold"/>
              </a:rPr>
              <a:t>, </a:t>
            </a:r>
            <a:r>
              <a:rPr lang="en-US" spc="100" dirty="0" err="1" smtClean="0">
                <a:solidFill>
                  <a:schemeClr val="bg1"/>
                </a:solidFill>
                <a:latin typeface="VAGRoundedLightSSi Bold"/>
                <a:cs typeface="VAGRoundedLightSSi Bold"/>
              </a:rPr>
              <a:t>Lectoraat</a:t>
            </a:r>
            <a:r>
              <a:rPr lang="en-US" spc="100" dirty="0" smtClean="0">
                <a:solidFill>
                  <a:schemeClr val="bg1"/>
                </a:solidFill>
                <a:latin typeface="VAGRoundedLightSSi Bold"/>
                <a:cs typeface="VAGRoundedLightSSi Bold"/>
              </a:rPr>
              <a:t> Strategic Development in Creative Business</a:t>
            </a:r>
            <a:endParaRPr lang="en-US" spc="100" dirty="0">
              <a:solidFill>
                <a:schemeClr val="bg1"/>
              </a:solidFill>
              <a:latin typeface="VAGRoundedLightSSi Bold"/>
              <a:cs typeface="VAGRoundedLightSSi Bold"/>
            </a:endParaRPr>
          </a:p>
        </p:txBody>
      </p:sp>
      <p:pic>
        <p:nvPicPr>
          <p:cNvPr id="9" name="Picture 8" descr="ACICE_Logo_A_diap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89" y="156974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sz="3600" dirty="0" smtClean="0"/>
              <a:t>De </a:t>
            </a:r>
            <a:r>
              <a:rPr lang="nl-NL" sz="3600" dirty="0"/>
              <a:t>nieuwe onderwijsopzet van IBIS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63638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Sandra </a:t>
            </a:r>
            <a:r>
              <a:rPr lang="nl-NL" dirty="0" smtClean="0"/>
              <a:t>Reeb-Gruber  - IBIS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Sandra.ReebGruber@INHolland.nl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Lesvideo’s in het onderwijs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9622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Jeroen Van der </a:t>
            </a:r>
            <a:r>
              <a:rPr lang="nl-NL" dirty="0" smtClean="0"/>
              <a:t>Meer - </a:t>
            </a:r>
            <a:r>
              <a:rPr lang="nl-NL" dirty="0" err="1" smtClean="0"/>
              <a:t>Onles</a:t>
            </a:r>
            <a:endParaRPr lang="nl-NL" dirty="0" smtClean="0"/>
          </a:p>
          <a:p>
            <a:pPr marL="0" indent="0">
              <a:buNone/>
            </a:pPr>
            <a:r>
              <a:rPr lang="nl-NL" dirty="0">
                <a:hlinkClick r:id="rId2"/>
              </a:rPr>
              <a:t>info@onles.nl</a:t>
            </a:r>
            <a:r>
              <a:rPr lang="nl-NL" dirty="0"/>
              <a:t> </a:t>
            </a:r>
            <a:br>
              <a:rPr lang="nl-NL" dirty="0"/>
            </a:b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80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93E88E-EAD9-45CA-8089-E40BC693E85E}" type="slidenum">
              <a:rPr lang="nl-NL" sz="1100" b="0" smtClean="0">
                <a:latin typeface="Arial Black" pitchFamily="34" charset="0"/>
              </a:rPr>
              <a:pPr/>
              <a:t>6</a:t>
            </a:fld>
            <a:r>
              <a:rPr lang="nl-NL" sz="1100" b="0" dirty="0" smtClean="0">
                <a:latin typeface="Arial Black" pitchFamily="34" charset="0"/>
              </a:rPr>
              <a:t>/45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3609" y="1635646"/>
            <a:ext cx="7632847" cy="2880320"/>
          </a:xfrm>
          <a:noFill/>
        </p:spPr>
        <p:txBody>
          <a:bodyPr lIns="92075" tIns="46038" rIns="92075" bIns="46038">
            <a:normAutofit fontScale="70000" lnSpcReduction="20000"/>
          </a:bodyPr>
          <a:lstStyle/>
          <a:p>
            <a:pPr>
              <a:lnSpc>
                <a:spcPct val="80000"/>
              </a:lnSpc>
              <a:buClr>
                <a:srgbClr val="FF9933"/>
              </a:buClr>
              <a:buSzPct val="125000"/>
              <a:buFontTx/>
              <a:buNone/>
            </a:pPr>
            <a:endParaRPr lang="en-US" sz="29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FF9933"/>
              </a:buClr>
              <a:buSzPct val="125000"/>
              <a:buFontTx/>
              <a:buNone/>
            </a:pPr>
            <a:r>
              <a:rPr lang="en-US" sz="2900" dirty="0" smtClean="0">
                <a:ea typeface="ＭＳ Ｐゴシック" pitchFamily="34" charset="-128"/>
              </a:rPr>
              <a:t>Babs van Teylingen-Geerlings: </a:t>
            </a:r>
          </a:p>
          <a:p>
            <a:pPr>
              <a:lnSpc>
                <a:spcPct val="80000"/>
              </a:lnSpc>
              <a:buClr>
                <a:srgbClr val="FF9933"/>
              </a:buClr>
              <a:buSzPct val="125000"/>
              <a:buFontTx/>
              <a:buNone/>
            </a:pPr>
            <a:r>
              <a:rPr lang="en-US" sz="2900" dirty="0" smtClean="0">
                <a:ea typeface="ＭＳ Ｐゴシック" pitchFamily="34" charset="-128"/>
              </a:rPr>
              <a:t>Research fellow </a:t>
            </a:r>
            <a:r>
              <a:rPr lang="en-US" sz="2900" dirty="0" err="1" smtClean="0">
                <a:ea typeface="ＭＳ Ｐゴシック" pitchFamily="34" charset="-128"/>
              </a:rPr>
              <a:t>Lectoraat</a:t>
            </a:r>
            <a:r>
              <a:rPr lang="en-US" sz="2900" dirty="0" smtClean="0">
                <a:ea typeface="ＭＳ Ｐゴシック" pitchFamily="34" charset="-128"/>
              </a:rPr>
              <a:t> Strategic Development in Creative Business</a:t>
            </a:r>
          </a:p>
          <a:p>
            <a:pPr>
              <a:lnSpc>
                <a:spcPct val="80000"/>
              </a:lnSpc>
              <a:buClr>
                <a:srgbClr val="FF9933"/>
              </a:buClr>
              <a:buSzPct val="125000"/>
              <a:buFontTx/>
              <a:buNone/>
            </a:pPr>
            <a:endParaRPr lang="en-US" sz="29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FF9933"/>
              </a:buClr>
              <a:buSzPct val="125000"/>
              <a:buFontTx/>
              <a:buNone/>
            </a:pPr>
            <a:r>
              <a:rPr lang="en-US" sz="2900" dirty="0" smtClean="0">
                <a:ea typeface="ＭＳ Ｐゴシック" pitchFamily="34" charset="-128"/>
                <a:hlinkClick r:id="rId2"/>
              </a:rPr>
              <a:t>Babs.vanTeylingen@INHolland.nl</a:t>
            </a:r>
            <a:endParaRPr lang="en-US" sz="29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FF9933"/>
              </a:buClr>
              <a:buSzPct val="125000"/>
              <a:buFontTx/>
              <a:buNone/>
            </a:pPr>
            <a:endParaRPr lang="en-US" sz="29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FF9933"/>
              </a:buClr>
              <a:buSzPct val="125000"/>
              <a:buFontTx/>
              <a:buNone/>
            </a:pPr>
            <a:endParaRPr lang="en-US" sz="29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FF9933"/>
              </a:buClr>
              <a:buSzPct val="125000"/>
              <a:buFontTx/>
              <a:buNone/>
            </a:pPr>
            <a:r>
              <a:rPr lang="en-US" sz="2900" dirty="0" smtClean="0">
                <a:ea typeface="ＭＳ Ｐゴシック" pitchFamily="34" charset="-128"/>
              </a:rPr>
              <a:t>Rudy Snippe: Lector Strategic Development in Creative Business</a:t>
            </a:r>
          </a:p>
          <a:p>
            <a:pPr>
              <a:lnSpc>
                <a:spcPct val="80000"/>
              </a:lnSpc>
              <a:buClr>
                <a:srgbClr val="FF9933"/>
              </a:buClr>
              <a:buSzPct val="125000"/>
              <a:buFontTx/>
              <a:buNone/>
            </a:pPr>
            <a:endParaRPr lang="en-US" sz="29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FF9933"/>
              </a:buClr>
              <a:buSzPct val="125000"/>
              <a:buFontTx/>
              <a:buNone/>
            </a:pPr>
            <a:r>
              <a:rPr lang="en-US" sz="2900" dirty="0" smtClean="0">
                <a:ea typeface="ＭＳ Ｐゴシック" pitchFamily="34" charset="-128"/>
                <a:hlinkClick r:id="rId3"/>
              </a:rPr>
              <a:t>Rudy.Snippe@INHolland.nl</a:t>
            </a:r>
            <a:endParaRPr lang="en-US" sz="29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FF9933"/>
              </a:buClr>
              <a:buSzPct val="125000"/>
              <a:buFontTx/>
              <a:buNone/>
            </a:pPr>
            <a:endParaRPr lang="en-US" sz="14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FF9933"/>
              </a:buClr>
              <a:buSzPct val="125000"/>
              <a:buFontTx/>
              <a:buNone/>
            </a:pPr>
            <a:endParaRPr lang="en-US" sz="1400" dirty="0" smtClean="0">
              <a:ea typeface="ＭＳ Ｐゴシック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205979"/>
            <a:ext cx="8352928" cy="1069628"/>
          </a:xfrm>
        </p:spPr>
        <p:txBody>
          <a:bodyPr>
            <a:normAutofit/>
          </a:bodyPr>
          <a:lstStyle/>
          <a:p>
            <a:r>
              <a:rPr lang="nl-NL" sz="3200" dirty="0" err="1" smtClean="0">
                <a:ea typeface="ＭＳ Ｐゴシック" pitchFamily="34" charset="-128"/>
              </a:rPr>
              <a:t>Powerpoint</a:t>
            </a:r>
            <a:r>
              <a:rPr lang="nl-NL" sz="3200" dirty="0" smtClean="0">
                <a:ea typeface="ＭＳ Ｐゴシック" pitchFamily="34" charset="-128"/>
              </a:rPr>
              <a:t> Karaoke en Discussie: </a:t>
            </a:r>
            <a:br>
              <a:rPr lang="nl-NL" sz="3200" dirty="0" smtClean="0">
                <a:ea typeface="ＭＳ Ｐゴシック" pitchFamily="34" charset="-128"/>
              </a:rPr>
            </a:br>
            <a:r>
              <a:rPr lang="nl-NL" sz="3200" dirty="0" smtClean="0">
                <a:ea typeface="ＭＳ Ｐゴシック" pitchFamily="34" charset="-128"/>
              </a:rPr>
              <a:t>De Toekomst van het onderwijs</a:t>
            </a:r>
          </a:p>
        </p:txBody>
      </p:sp>
    </p:spTree>
    <p:extLst>
      <p:ext uri="{BB962C8B-B14F-4D97-AF65-F5344CB8AC3E}">
        <p14:creationId xmlns:p14="http://schemas.microsoft.com/office/powerpoint/2010/main" val="1777866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21B0B-A9D5-5E4E-AFD4-586E08F539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2290" name="Picture 2" descr="http://mumsintheknow.co.uk/salisbury/wp-content/uploads/2013/12/education-fu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8625072" cy="416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21B0B-A9D5-5E4E-AFD4-586E08F5399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4338" name="Picture 2" descr="http://www.weblecture.nl/typo3temp/pics/eb1cd57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518"/>
            <a:ext cx="8894676" cy="29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sr.nl/Media/view/12461/(bewerkbaar)-Inspireren-tot-Leren---WEB---rhodamine-red.jp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9542"/>
            <a:ext cx="8522872" cy="341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9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183</Words>
  <Application>Microsoft Office PowerPoint</Application>
  <PresentationFormat>On-screen Show (16:9)</PresentationFormat>
  <Paragraphs>58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 De nieuwe onderwijsopzet van IBIS </vt:lpstr>
      <vt:lpstr>Lesvideo’s in het onderwijs</vt:lpstr>
      <vt:lpstr>Powerpoint Karaoke en Discussie:  De Toekomst van het onderwijs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Bussemaker: studiepunten verdienen met online-colleges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Ruurd Priester</dc:creator>
  <cp:lastModifiedBy>Schijf- Bloemendal, Mery</cp:lastModifiedBy>
  <cp:revision>48</cp:revision>
  <dcterms:created xsi:type="dcterms:W3CDTF">2014-09-05T07:34:37Z</dcterms:created>
  <dcterms:modified xsi:type="dcterms:W3CDTF">2015-02-11T13:06:17Z</dcterms:modified>
</cp:coreProperties>
</file>