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84" r:id="rId3"/>
    <p:sldId id="286" r:id="rId4"/>
    <p:sldId id="265" r:id="rId5"/>
    <p:sldId id="287" r:id="rId6"/>
    <p:sldId id="299" r:id="rId7"/>
    <p:sldId id="285" r:id="rId8"/>
    <p:sldId id="290" r:id="rId9"/>
    <p:sldId id="281" r:id="rId10"/>
    <p:sldId id="282" r:id="rId11"/>
    <p:sldId id="268" r:id="rId12"/>
    <p:sldId id="270" r:id="rId13"/>
    <p:sldId id="297" r:id="rId14"/>
    <p:sldId id="274" r:id="rId15"/>
    <p:sldId id="279" r:id="rId16"/>
    <p:sldId id="291" r:id="rId17"/>
    <p:sldId id="280" r:id="rId18"/>
    <p:sldId id="289" r:id="rId19"/>
    <p:sldId id="259" r:id="rId20"/>
    <p:sldId id="292" r:id="rId21"/>
    <p:sldId id="293" r:id="rId22"/>
    <p:sldId id="294" r:id="rId23"/>
    <p:sldId id="295" r:id="rId24"/>
    <p:sldId id="296" r:id="rId2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1B12"/>
    <a:srgbClr val="626367"/>
    <a:srgbClr val="F08A01"/>
    <a:srgbClr val="1B7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Objects="1">
      <p:cViewPr varScale="1">
        <p:scale>
          <a:sx n="83" d="100"/>
          <a:sy n="83" d="100"/>
        </p:scale>
        <p:origin x="5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C8F51-9B39-6941-911B-F1A7F54D46A8}" type="doc">
      <dgm:prSet loTypeId="urn:microsoft.com/office/officeart/2005/8/layout/hProcess7#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4988217-3BF2-A048-A38E-35BE96640FD8}">
      <dgm:prSet phldrT="[Tekst]" phldr="1"/>
      <dgm:spPr/>
      <dgm:t>
        <a:bodyPr/>
        <a:lstStyle/>
        <a:p>
          <a:endParaRPr lang="nl-NL" dirty="0"/>
        </a:p>
      </dgm:t>
    </dgm:pt>
    <dgm:pt modelId="{F8769AE7-97B4-134B-AB54-F62C1CDF8484}" type="parTrans" cxnId="{59C302C4-8598-F84D-89B1-AFAFDDC50CE5}">
      <dgm:prSet/>
      <dgm:spPr/>
      <dgm:t>
        <a:bodyPr/>
        <a:lstStyle/>
        <a:p>
          <a:endParaRPr lang="nl-NL"/>
        </a:p>
      </dgm:t>
    </dgm:pt>
    <dgm:pt modelId="{59F4A95E-5B3A-9444-8E31-7A6592DA5866}" type="sibTrans" cxnId="{59C302C4-8598-F84D-89B1-AFAFDDC50CE5}">
      <dgm:prSet/>
      <dgm:spPr/>
      <dgm:t>
        <a:bodyPr/>
        <a:lstStyle/>
        <a:p>
          <a:endParaRPr lang="nl-NL"/>
        </a:p>
      </dgm:t>
    </dgm:pt>
    <dgm:pt modelId="{50470EFE-609E-4542-AA5A-5C1CA931B3BE}">
      <dgm:prSet phldrT="[Tekst]"/>
      <dgm:spPr/>
      <dgm:t>
        <a:bodyPr/>
        <a:lstStyle/>
        <a:p>
          <a:endParaRPr lang="nl-NL"/>
        </a:p>
      </dgm:t>
    </dgm:pt>
    <dgm:pt modelId="{89E1A009-54A1-1845-8799-59103A8230C2}" type="parTrans" cxnId="{DD8EFC04-EC92-B942-AD30-E0775F5C6E3D}">
      <dgm:prSet/>
      <dgm:spPr/>
      <dgm:t>
        <a:bodyPr/>
        <a:lstStyle/>
        <a:p>
          <a:endParaRPr lang="nl-NL"/>
        </a:p>
      </dgm:t>
    </dgm:pt>
    <dgm:pt modelId="{C5C341D5-1DC8-C04C-B730-077CBE864DA4}" type="sibTrans" cxnId="{DD8EFC04-EC92-B942-AD30-E0775F5C6E3D}">
      <dgm:prSet/>
      <dgm:spPr/>
      <dgm:t>
        <a:bodyPr/>
        <a:lstStyle/>
        <a:p>
          <a:endParaRPr lang="nl-NL"/>
        </a:p>
      </dgm:t>
    </dgm:pt>
    <dgm:pt modelId="{D56AC50D-62D7-174D-8733-E33048C982DA}">
      <dgm:prSet phldrT="[Tekst]"/>
      <dgm:spPr/>
      <dgm:t>
        <a:bodyPr/>
        <a:lstStyle/>
        <a:p>
          <a:r>
            <a:rPr lang="nl-NL" dirty="0">
              <a:solidFill>
                <a:srgbClr val="FF0000"/>
              </a:solidFill>
            </a:rPr>
            <a:t>Einde WW      &lt;3 maanden</a:t>
          </a:r>
        </a:p>
      </dgm:t>
    </dgm:pt>
    <dgm:pt modelId="{D579B33B-51CC-8040-9FEE-899454AFF2B2}" type="parTrans" cxnId="{E14A9EDD-53F5-E446-9D06-BE26A9C60689}">
      <dgm:prSet/>
      <dgm:spPr/>
      <dgm:t>
        <a:bodyPr/>
        <a:lstStyle/>
        <a:p>
          <a:endParaRPr lang="nl-NL"/>
        </a:p>
      </dgm:t>
    </dgm:pt>
    <dgm:pt modelId="{F43E44EA-56B8-7E4E-A4CA-75C508976259}" type="sibTrans" cxnId="{E14A9EDD-53F5-E446-9D06-BE26A9C60689}">
      <dgm:prSet/>
      <dgm:spPr/>
      <dgm:t>
        <a:bodyPr/>
        <a:lstStyle/>
        <a:p>
          <a:endParaRPr lang="nl-NL"/>
        </a:p>
      </dgm:t>
    </dgm:pt>
    <dgm:pt modelId="{A7C7213D-FCF5-184C-85EA-AFE8C75E865B}">
      <dgm:prSet phldrT="[Tekst]" phldr="1"/>
      <dgm:spPr/>
      <dgm:t>
        <a:bodyPr/>
        <a:lstStyle/>
        <a:p>
          <a:endParaRPr lang="nl-NL"/>
        </a:p>
      </dgm:t>
    </dgm:pt>
    <dgm:pt modelId="{C0BB05EF-4300-0141-96DC-97859997D0EF}" type="parTrans" cxnId="{B61C4D21-330F-CC43-AAB0-6E5041F5BDA0}">
      <dgm:prSet/>
      <dgm:spPr/>
      <dgm:t>
        <a:bodyPr/>
        <a:lstStyle/>
        <a:p>
          <a:endParaRPr lang="nl-NL"/>
        </a:p>
      </dgm:t>
    </dgm:pt>
    <dgm:pt modelId="{473A4DF3-3A9F-5645-B75A-5050A925FA7A}" type="sibTrans" cxnId="{B61C4D21-330F-CC43-AAB0-6E5041F5BDA0}">
      <dgm:prSet/>
      <dgm:spPr/>
      <dgm:t>
        <a:bodyPr/>
        <a:lstStyle/>
        <a:p>
          <a:endParaRPr lang="nl-NL"/>
        </a:p>
      </dgm:t>
    </dgm:pt>
    <dgm:pt modelId="{EED7B70E-924F-8546-A990-A66C673CD2DB}">
      <dgm:prSet phldrT="[Tekst]"/>
      <dgm:spPr/>
      <dgm:t>
        <a:bodyPr/>
        <a:lstStyle/>
        <a:p>
          <a:r>
            <a:rPr lang="nl-NL" dirty="0">
              <a:solidFill>
                <a:srgbClr val="FF0000"/>
              </a:solidFill>
            </a:rPr>
            <a:t>Einde WW</a:t>
          </a:r>
        </a:p>
      </dgm:t>
    </dgm:pt>
    <dgm:pt modelId="{B5F9D4B7-D6E4-DC44-8AE8-3B059AE0768C}" type="parTrans" cxnId="{FCDB96C8-42B2-3C45-AE15-A9F41D7AE7EC}">
      <dgm:prSet/>
      <dgm:spPr/>
      <dgm:t>
        <a:bodyPr/>
        <a:lstStyle/>
        <a:p>
          <a:endParaRPr lang="nl-NL"/>
        </a:p>
      </dgm:t>
    </dgm:pt>
    <dgm:pt modelId="{9416FADA-BAC1-9A4B-9FB4-30C66287C237}" type="sibTrans" cxnId="{FCDB96C8-42B2-3C45-AE15-A9F41D7AE7EC}">
      <dgm:prSet/>
      <dgm:spPr/>
      <dgm:t>
        <a:bodyPr/>
        <a:lstStyle/>
        <a:p>
          <a:endParaRPr lang="nl-NL"/>
        </a:p>
      </dgm:t>
    </dgm:pt>
    <dgm:pt modelId="{4C2AE26E-FFB3-9041-AA2A-42921C75F720}">
      <dgm:prSet phldrT="[Tekst]"/>
      <dgm:spPr/>
      <dgm:t>
        <a:bodyPr/>
        <a:lstStyle/>
        <a:p>
          <a:r>
            <a:rPr lang="nl-NL" dirty="0">
              <a:solidFill>
                <a:srgbClr val="660066"/>
              </a:solidFill>
            </a:rPr>
            <a:t>Bijstand</a:t>
          </a:r>
        </a:p>
      </dgm:t>
    </dgm:pt>
    <dgm:pt modelId="{A328CE29-3CEC-484E-B1A8-776FFB92BBE0}" type="parTrans" cxnId="{C99A9B17-E11C-4345-8170-172B3C3AFA4B}">
      <dgm:prSet/>
      <dgm:spPr/>
      <dgm:t>
        <a:bodyPr/>
        <a:lstStyle/>
        <a:p>
          <a:endParaRPr lang="nl-NL"/>
        </a:p>
      </dgm:t>
    </dgm:pt>
    <dgm:pt modelId="{4F6983DE-FA99-4848-9F6A-36624747AD83}" type="sibTrans" cxnId="{C99A9B17-E11C-4345-8170-172B3C3AFA4B}">
      <dgm:prSet/>
      <dgm:spPr/>
      <dgm:t>
        <a:bodyPr/>
        <a:lstStyle/>
        <a:p>
          <a:endParaRPr lang="nl-NL"/>
        </a:p>
      </dgm:t>
    </dgm:pt>
    <dgm:pt modelId="{B44FE35D-358F-FB47-933F-DB0867A06565}">
      <dgm:prSet phldrT="[Tekst]"/>
      <dgm:spPr/>
      <dgm:t>
        <a:bodyPr/>
        <a:lstStyle/>
        <a:p>
          <a:r>
            <a:rPr lang="nl-NL" dirty="0">
              <a:solidFill>
                <a:srgbClr val="660066"/>
              </a:solidFill>
            </a:rPr>
            <a:t>WW periode</a:t>
          </a:r>
        </a:p>
      </dgm:t>
    </dgm:pt>
    <dgm:pt modelId="{45A89E1F-2063-9F42-A9CA-2CBF594FE69F}" type="parTrans" cxnId="{E9FC9BB8-5BCD-6642-83D6-76B6C6DA36AF}">
      <dgm:prSet/>
      <dgm:spPr/>
      <dgm:t>
        <a:bodyPr/>
        <a:lstStyle/>
        <a:p>
          <a:endParaRPr lang="nl-NL"/>
        </a:p>
      </dgm:t>
    </dgm:pt>
    <dgm:pt modelId="{A32C4434-81FE-B841-8243-020D79CD9D3F}" type="sibTrans" cxnId="{E9FC9BB8-5BCD-6642-83D6-76B6C6DA36AF}">
      <dgm:prSet/>
      <dgm:spPr/>
      <dgm:t>
        <a:bodyPr/>
        <a:lstStyle/>
        <a:p>
          <a:endParaRPr lang="nl-NL"/>
        </a:p>
      </dgm:t>
    </dgm:pt>
    <dgm:pt modelId="{B83A21CA-A952-FD4C-9852-4246B66D7F7B}">
      <dgm:prSet/>
      <dgm:spPr/>
      <dgm:t>
        <a:bodyPr/>
        <a:lstStyle/>
        <a:p>
          <a:r>
            <a:rPr lang="nl-NL" dirty="0">
              <a:solidFill>
                <a:srgbClr val="FF0000"/>
              </a:solidFill>
            </a:rPr>
            <a:t>Start bijstand Intake</a:t>
          </a:r>
        </a:p>
      </dgm:t>
    </dgm:pt>
    <dgm:pt modelId="{6560D005-14E9-714B-9938-764D2518C2E9}" type="parTrans" cxnId="{370826AC-398B-3B45-83C4-DEAF5704198D}">
      <dgm:prSet/>
      <dgm:spPr/>
      <dgm:t>
        <a:bodyPr/>
        <a:lstStyle/>
        <a:p>
          <a:endParaRPr lang="nl-NL"/>
        </a:p>
      </dgm:t>
    </dgm:pt>
    <dgm:pt modelId="{243F7CF8-D585-C345-BDA4-DB32A4C4C358}" type="sibTrans" cxnId="{370826AC-398B-3B45-83C4-DEAF5704198D}">
      <dgm:prSet/>
      <dgm:spPr/>
      <dgm:t>
        <a:bodyPr/>
        <a:lstStyle/>
        <a:p>
          <a:endParaRPr lang="nl-NL"/>
        </a:p>
      </dgm:t>
    </dgm:pt>
    <dgm:pt modelId="{7031AC43-549A-1541-9818-2C553234C216}">
      <dgm:prSet/>
      <dgm:spPr/>
      <dgm:t>
        <a:bodyPr/>
        <a:lstStyle/>
        <a:p>
          <a:endParaRPr lang="nl-NL" dirty="0"/>
        </a:p>
      </dgm:t>
    </dgm:pt>
    <dgm:pt modelId="{69ECE0BA-B0DC-B948-A718-056FA1AFF81B}" type="parTrans" cxnId="{871FF6A0-BB28-D64A-8D6B-CA1177F38912}">
      <dgm:prSet/>
      <dgm:spPr/>
      <dgm:t>
        <a:bodyPr/>
        <a:lstStyle/>
        <a:p>
          <a:endParaRPr lang="nl-NL"/>
        </a:p>
      </dgm:t>
    </dgm:pt>
    <dgm:pt modelId="{DBF7074D-D432-0844-A77C-A733F87290E0}" type="sibTrans" cxnId="{871FF6A0-BB28-D64A-8D6B-CA1177F38912}">
      <dgm:prSet/>
      <dgm:spPr/>
      <dgm:t>
        <a:bodyPr/>
        <a:lstStyle/>
        <a:p>
          <a:endParaRPr lang="nl-NL"/>
        </a:p>
      </dgm:t>
    </dgm:pt>
    <dgm:pt modelId="{09615523-D2A2-A048-BB99-DB4C971FD260}">
      <dgm:prSet/>
      <dgm:spPr/>
      <dgm:t>
        <a:bodyPr/>
        <a:lstStyle/>
        <a:p>
          <a:endParaRPr lang="nl-NL"/>
        </a:p>
      </dgm:t>
    </dgm:pt>
    <dgm:pt modelId="{4297D72B-BC52-9B49-9DC4-27B31D161B7D}" type="parTrans" cxnId="{6F33DDCE-9473-B04D-87F8-6738EADAF363}">
      <dgm:prSet/>
      <dgm:spPr/>
      <dgm:t>
        <a:bodyPr/>
        <a:lstStyle/>
        <a:p>
          <a:endParaRPr lang="nl-NL"/>
        </a:p>
      </dgm:t>
    </dgm:pt>
    <dgm:pt modelId="{4AE6530C-90BC-5444-B4E6-98216436A6D9}" type="sibTrans" cxnId="{6F33DDCE-9473-B04D-87F8-6738EADAF363}">
      <dgm:prSet/>
      <dgm:spPr/>
      <dgm:t>
        <a:bodyPr/>
        <a:lstStyle/>
        <a:p>
          <a:endParaRPr lang="nl-NL"/>
        </a:p>
      </dgm:t>
    </dgm:pt>
    <dgm:pt modelId="{3D47EFDC-401A-F34A-9B79-60C56A68E9E1}" type="pres">
      <dgm:prSet presAssocID="{2E7C8F51-9B39-6941-911B-F1A7F54D46A8}" presName="Name0" presStyleCnt="0">
        <dgm:presLayoutVars>
          <dgm:dir/>
          <dgm:animLvl val="lvl"/>
          <dgm:resizeHandles val="exact"/>
        </dgm:presLayoutVars>
      </dgm:prSet>
      <dgm:spPr/>
    </dgm:pt>
    <dgm:pt modelId="{39FDB415-053A-2C44-B9A8-AF49DAA4AD12}" type="pres">
      <dgm:prSet presAssocID="{64988217-3BF2-A048-A38E-35BE96640FD8}" presName="compositeNode" presStyleCnt="0">
        <dgm:presLayoutVars>
          <dgm:bulletEnabled val="1"/>
        </dgm:presLayoutVars>
      </dgm:prSet>
      <dgm:spPr/>
    </dgm:pt>
    <dgm:pt modelId="{D3E7E8FD-6E14-2746-91AC-FA6F4F106157}" type="pres">
      <dgm:prSet presAssocID="{64988217-3BF2-A048-A38E-35BE96640FD8}" presName="bgRect" presStyleLbl="node1" presStyleIdx="0" presStyleCnt="5"/>
      <dgm:spPr/>
    </dgm:pt>
    <dgm:pt modelId="{4F140703-8F81-7541-A251-29524ADC1651}" type="pres">
      <dgm:prSet presAssocID="{64988217-3BF2-A048-A38E-35BE96640FD8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CE546043-5CA0-F442-B134-AE8397B5DD04}" type="pres">
      <dgm:prSet presAssocID="{64988217-3BF2-A048-A38E-35BE96640FD8}" presName="childNode" presStyleLbl="node1" presStyleIdx="0" presStyleCnt="5">
        <dgm:presLayoutVars>
          <dgm:bulletEnabled val="1"/>
        </dgm:presLayoutVars>
      </dgm:prSet>
      <dgm:spPr/>
    </dgm:pt>
    <dgm:pt modelId="{1485EB32-95A5-0342-A97F-EBFD442104DC}" type="pres">
      <dgm:prSet presAssocID="{59F4A95E-5B3A-9444-8E31-7A6592DA5866}" presName="hSp" presStyleCnt="0"/>
      <dgm:spPr/>
    </dgm:pt>
    <dgm:pt modelId="{D80E4A9A-B86D-EB4A-9ABF-82422B480440}" type="pres">
      <dgm:prSet presAssocID="{59F4A95E-5B3A-9444-8E31-7A6592DA5866}" presName="vProcSp" presStyleCnt="0"/>
      <dgm:spPr/>
    </dgm:pt>
    <dgm:pt modelId="{5EE3F9A0-12FB-A641-B8E3-F356FAD7155A}" type="pres">
      <dgm:prSet presAssocID="{59F4A95E-5B3A-9444-8E31-7A6592DA5866}" presName="vSp1" presStyleCnt="0"/>
      <dgm:spPr/>
    </dgm:pt>
    <dgm:pt modelId="{DEC347AC-A9E6-B24B-9BF4-228914EA1B64}" type="pres">
      <dgm:prSet presAssocID="{59F4A95E-5B3A-9444-8E31-7A6592DA5866}" presName="simulatedConn" presStyleLbl="solidFgAcc1" presStyleIdx="0" presStyleCnt="4"/>
      <dgm:spPr/>
    </dgm:pt>
    <dgm:pt modelId="{FB20AF8C-77A0-9549-8D20-4DB269D8EB59}" type="pres">
      <dgm:prSet presAssocID="{59F4A95E-5B3A-9444-8E31-7A6592DA5866}" presName="vSp2" presStyleCnt="0"/>
      <dgm:spPr/>
    </dgm:pt>
    <dgm:pt modelId="{52A7F945-C693-1249-B700-2C2B29450710}" type="pres">
      <dgm:prSet presAssocID="{59F4A95E-5B3A-9444-8E31-7A6592DA5866}" presName="sibTrans" presStyleCnt="0"/>
      <dgm:spPr/>
    </dgm:pt>
    <dgm:pt modelId="{E32E6697-3552-BC4F-9EC3-A604FACD84D0}" type="pres">
      <dgm:prSet presAssocID="{50470EFE-609E-4542-AA5A-5C1CA931B3BE}" presName="compositeNode" presStyleCnt="0">
        <dgm:presLayoutVars>
          <dgm:bulletEnabled val="1"/>
        </dgm:presLayoutVars>
      </dgm:prSet>
      <dgm:spPr/>
    </dgm:pt>
    <dgm:pt modelId="{1FE2A770-44B4-EA46-B353-E0ACC5225228}" type="pres">
      <dgm:prSet presAssocID="{50470EFE-609E-4542-AA5A-5C1CA931B3BE}" presName="bgRect" presStyleLbl="node1" presStyleIdx="1" presStyleCnt="5"/>
      <dgm:spPr/>
    </dgm:pt>
    <dgm:pt modelId="{6AECDE39-4602-214C-9B5C-92259000BEF9}" type="pres">
      <dgm:prSet presAssocID="{50470EFE-609E-4542-AA5A-5C1CA931B3BE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261025C0-6B5F-7246-A2BD-E14F323EC3A9}" type="pres">
      <dgm:prSet presAssocID="{50470EFE-609E-4542-AA5A-5C1CA931B3BE}" presName="childNode" presStyleLbl="node1" presStyleIdx="1" presStyleCnt="5">
        <dgm:presLayoutVars>
          <dgm:bulletEnabled val="1"/>
        </dgm:presLayoutVars>
      </dgm:prSet>
      <dgm:spPr/>
    </dgm:pt>
    <dgm:pt modelId="{434D8B3C-1EA3-3E4E-94AC-E6E8D9107AC0}" type="pres">
      <dgm:prSet presAssocID="{C5C341D5-1DC8-C04C-B730-077CBE864DA4}" presName="hSp" presStyleCnt="0"/>
      <dgm:spPr/>
    </dgm:pt>
    <dgm:pt modelId="{42315B67-973E-9E4A-8D26-49CFB59FD405}" type="pres">
      <dgm:prSet presAssocID="{C5C341D5-1DC8-C04C-B730-077CBE864DA4}" presName="vProcSp" presStyleCnt="0"/>
      <dgm:spPr/>
    </dgm:pt>
    <dgm:pt modelId="{0144D898-37CB-E949-A452-68E848D4C1C8}" type="pres">
      <dgm:prSet presAssocID="{C5C341D5-1DC8-C04C-B730-077CBE864DA4}" presName="vSp1" presStyleCnt="0"/>
      <dgm:spPr/>
    </dgm:pt>
    <dgm:pt modelId="{E63127DF-DFE1-6F47-A3B3-6D67E9C4DECD}" type="pres">
      <dgm:prSet presAssocID="{C5C341D5-1DC8-C04C-B730-077CBE864DA4}" presName="simulatedConn" presStyleLbl="solidFgAcc1" presStyleIdx="1" presStyleCnt="4"/>
      <dgm:spPr/>
    </dgm:pt>
    <dgm:pt modelId="{D0D6C230-05BA-804E-9451-EE230DD6D452}" type="pres">
      <dgm:prSet presAssocID="{C5C341D5-1DC8-C04C-B730-077CBE864DA4}" presName="vSp2" presStyleCnt="0"/>
      <dgm:spPr/>
    </dgm:pt>
    <dgm:pt modelId="{AF8D7073-AE2B-7C4D-9E04-72110EF5531F}" type="pres">
      <dgm:prSet presAssocID="{C5C341D5-1DC8-C04C-B730-077CBE864DA4}" presName="sibTrans" presStyleCnt="0"/>
      <dgm:spPr/>
    </dgm:pt>
    <dgm:pt modelId="{8589C019-D428-C24D-893D-4F3A219D9CA5}" type="pres">
      <dgm:prSet presAssocID="{A7C7213D-FCF5-184C-85EA-AFE8C75E865B}" presName="compositeNode" presStyleCnt="0">
        <dgm:presLayoutVars>
          <dgm:bulletEnabled val="1"/>
        </dgm:presLayoutVars>
      </dgm:prSet>
      <dgm:spPr/>
    </dgm:pt>
    <dgm:pt modelId="{98FC5D3B-DAD1-644F-BF85-81123E625122}" type="pres">
      <dgm:prSet presAssocID="{A7C7213D-FCF5-184C-85EA-AFE8C75E865B}" presName="bgRect" presStyleLbl="node1" presStyleIdx="2" presStyleCnt="5"/>
      <dgm:spPr/>
    </dgm:pt>
    <dgm:pt modelId="{E8090F80-B48D-CE45-AFFC-C11BEE25D8BC}" type="pres">
      <dgm:prSet presAssocID="{A7C7213D-FCF5-184C-85EA-AFE8C75E865B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288D8DDF-4BED-0648-893F-5C14F6CE35C4}" type="pres">
      <dgm:prSet presAssocID="{A7C7213D-FCF5-184C-85EA-AFE8C75E865B}" presName="childNode" presStyleLbl="node1" presStyleIdx="2" presStyleCnt="5">
        <dgm:presLayoutVars>
          <dgm:bulletEnabled val="1"/>
        </dgm:presLayoutVars>
      </dgm:prSet>
      <dgm:spPr/>
    </dgm:pt>
    <dgm:pt modelId="{B4D2653B-CE30-4541-8E20-006B69558575}" type="pres">
      <dgm:prSet presAssocID="{473A4DF3-3A9F-5645-B75A-5050A925FA7A}" presName="hSp" presStyleCnt="0"/>
      <dgm:spPr/>
    </dgm:pt>
    <dgm:pt modelId="{3A5D060B-632C-8747-97CE-2E7750D95BAF}" type="pres">
      <dgm:prSet presAssocID="{473A4DF3-3A9F-5645-B75A-5050A925FA7A}" presName="vProcSp" presStyleCnt="0"/>
      <dgm:spPr/>
    </dgm:pt>
    <dgm:pt modelId="{E0A354E0-723C-0F48-8F45-4A5D5D721107}" type="pres">
      <dgm:prSet presAssocID="{473A4DF3-3A9F-5645-B75A-5050A925FA7A}" presName="vSp1" presStyleCnt="0"/>
      <dgm:spPr/>
    </dgm:pt>
    <dgm:pt modelId="{BE8C21C8-53DD-DC4D-B8A5-580E654AF9A4}" type="pres">
      <dgm:prSet presAssocID="{473A4DF3-3A9F-5645-B75A-5050A925FA7A}" presName="simulatedConn" presStyleLbl="solidFgAcc1" presStyleIdx="2" presStyleCnt="4"/>
      <dgm:spPr/>
    </dgm:pt>
    <dgm:pt modelId="{2317F5DA-9F91-594A-8F76-1185C2F04718}" type="pres">
      <dgm:prSet presAssocID="{473A4DF3-3A9F-5645-B75A-5050A925FA7A}" presName="vSp2" presStyleCnt="0"/>
      <dgm:spPr/>
    </dgm:pt>
    <dgm:pt modelId="{E13C1B47-3A88-D04A-AC77-B22550E28655}" type="pres">
      <dgm:prSet presAssocID="{473A4DF3-3A9F-5645-B75A-5050A925FA7A}" presName="sibTrans" presStyleCnt="0"/>
      <dgm:spPr/>
    </dgm:pt>
    <dgm:pt modelId="{173D1C86-65FD-854D-9E34-F34A6EBD3BF4}" type="pres">
      <dgm:prSet presAssocID="{09615523-D2A2-A048-BB99-DB4C971FD260}" presName="compositeNode" presStyleCnt="0">
        <dgm:presLayoutVars>
          <dgm:bulletEnabled val="1"/>
        </dgm:presLayoutVars>
      </dgm:prSet>
      <dgm:spPr/>
    </dgm:pt>
    <dgm:pt modelId="{F47F65F1-6F7F-7548-8B6A-813CD2CF574F}" type="pres">
      <dgm:prSet presAssocID="{09615523-D2A2-A048-BB99-DB4C971FD260}" presName="bgRect" presStyleLbl="node1" presStyleIdx="3" presStyleCnt="5"/>
      <dgm:spPr/>
    </dgm:pt>
    <dgm:pt modelId="{AD9AE8D4-26F9-104D-B436-E1BCE0715DCD}" type="pres">
      <dgm:prSet presAssocID="{09615523-D2A2-A048-BB99-DB4C971FD260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6AAD0C36-3ABF-0A41-A4AB-7C69CD00179B}" type="pres">
      <dgm:prSet presAssocID="{09615523-D2A2-A048-BB99-DB4C971FD260}" presName="childNode" presStyleLbl="node1" presStyleIdx="3" presStyleCnt="5">
        <dgm:presLayoutVars>
          <dgm:bulletEnabled val="1"/>
        </dgm:presLayoutVars>
      </dgm:prSet>
      <dgm:spPr/>
    </dgm:pt>
    <dgm:pt modelId="{8B1B54B2-8606-5040-A75D-B3F691EB2886}" type="pres">
      <dgm:prSet presAssocID="{4AE6530C-90BC-5444-B4E6-98216436A6D9}" presName="hSp" presStyleCnt="0"/>
      <dgm:spPr/>
    </dgm:pt>
    <dgm:pt modelId="{0DFCDA3B-46AA-9D43-B0D4-A914F28E64D7}" type="pres">
      <dgm:prSet presAssocID="{4AE6530C-90BC-5444-B4E6-98216436A6D9}" presName="vProcSp" presStyleCnt="0"/>
      <dgm:spPr/>
    </dgm:pt>
    <dgm:pt modelId="{401733A3-A592-A446-AB57-61084538E40C}" type="pres">
      <dgm:prSet presAssocID="{4AE6530C-90BC-5444-B4E6-98216436A6D9}" presName="vSp1" presStyleCnt="0"/>
      <dgm:spPr/>
    </dgm:pt>
    <dgm:pt modelId="{70C92DA9-35B7-2540-B60E-5D33BE88B2C7}" type="pres">
      <dgm:prSet presAssocID="{4AE6530C-90BC-5444-B4E6-98216436A6D9}" presName="simulatedConn" presStyleLbl="solidFgAcc1" presStyleIdx="3" presStyleCnt="4"/>
      <dgm:spPr/>
    </dgm:pt>
    <dgm:pt modelId="{1E120861-6510-B64F-8C65-CD5815522EEB}" type="pres">
      <dgm:prSet presAssocID="{4AE6530C-90BC-5444-B4E6-98216436A6D9}" presName="vSp2" presStyleCnt="0"/>
      <dgm:spPr/>
    </dgm:pt>
    <dgm:pt modelId="{C0F9280A-0767-4746-8F85-DB06F1029885}" type="pres">
      <dgm:prSet presAssocID="{4AE6530C-90BC-5444-B4E6-98216436A6D9}" presName="sibTrans" presStyleCnt="0"/>
      <dgm:spPr/>
    </dgm:pt>
    <dgm:pt modelId="{7099D317-F21F-CF4D-8DF7-0E829A2D66BF}" type="pres">
      <dgm:prSet presAssocID="{7031AC43-549A-1541-9818-2C553234C216}" presName="compositeNode" presStyleCnt="0">
        <dgm:presLayoutVars>
          <dgm:bulletEnabled val="1"/>
        </dgm:presLayoutVars>
      </dgm:prSet>
      <dgm:spPr/>
    </dgm:pt>
    <dgm:pt modelId="{1F864EA2-5C38-7541-837D-31723C9D211B}" type="pres">
      <dgm:prSet presAssocID="{7031AC43-549A-1541-9818-2C553234C216}" presName="bgRect" presStyleLbl="node1" presStyleIdx="4" presStyleCnt="5"/>
      <dgm:spPr/>
    </dgm:pt>
    <dgm:pt modelId="{778C6C04-2839-494E-80DB-8DB6BD7C1E8D}" type="pres">
      <dgm:prSet presAssocID="{7031AC43-549A-1541-9818-2C553234C216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A20B373E-8FC0-D34C-A706-86E30539B8A2}" type="pres">
      <dgm:prSet presAssocID="{7031AC43-549A-1541-9818-2C553234C216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DD8EFC04-EC92-B942-AD30-E0775F5C6E3D}" srcId="{2E7C8F51-9B39-6941-911B-F1A7F54D46A8}" destId="{50470EFE-609E-4542-AA5A-5C1CA931B3BE}" srcOrd="1" destOrd="0" parTransId="{89E1A009-54A1-1845-8799-59103A8230C2}" sibTransId="{C5C341D5-1DC8-C04C-B730-077CBE864DA4}"/>
    <dgm:cxn modelId="{CEA72417-3045-8C44-A2AA-0AFAB3CB4D2F}" type="presOf" srcId="{EED7B70E-924F-8546-A990-A66C673CD2DB}" destId="{288D8DDF-4BED-0648-893F-5C14F6CE35C4}" srcOrd="0" destOrd="0" presId="urn:microsoft.com/office/officeart/2005/8/layout/hProcess7#1"/>
    <dgm:cxn modelId="{C99A9B17-E11C-4345-8170-172B3C3AFA4B}" srcId="{7031AC43-549A-1541-9818-2C553234C216}" destId="{4C2AE26E-FFB3-9041-AA2A-42921C75F720}" srcOrd="0" destOrd="0" parTransId="{A328CE29-3CEC-484E-B1A8-776FFB92BBE0}" sibTransId="{4F6983DE-FA99-4848-9F6A-36624747AD83}"/>
    <dgm:cxn modelId="{B61C4D21-330F-CC43-AAB0-6E5041F5BDA0}" srcId="{2E7C8F51-9B39-6941-911B-F1A7F54D46A8}" destId="{A7C7213D-FCF5-184C-85EA-AFE8C75E865B}" srcOrd="2" destOrd="0" parTransId="{C0BB05EF-4300-0141-96DC-97859997D0EF}" sibTransId="{473A4DF3-3A9F-5645-B75A-5050A925FA7A}"/>
    <dgm:cxn modelId="{97A5C635-8F37-F048-93C7-9D87038F2EA3}" type="presOf" srcId="{50470EFE-609E-4542-AA5A-5C1CA931B3BE}" destId="{6AECDE39-4602-214C-9B5C-92259000BEF9}" srcOrd="1" destOrd="0" presId="urn:microsoft.com/office/officeart/2005/8/layout/hProcess7#1"/>
    <dgm:cxn modelId="{27D69240-1075-EF4E-BD48-F4CDDA783F18}" type="presOf" srcId="{2E7C8F51-9B39-6941-911B-F1A7F54D46A8}" destId="{3D47EFDC-401A-F34A-9B79-60C56A68E9E1}" srcOrd="0" destOrd="0" presId="urn:microsoft.com/office/officeart/2005/8/layout/hProcess7#1"/>
    <dgm:cxn modelId="{7BA38346-40BE-1449-B935-E0E9A397E2F9}" type="presOf" srcId="{7031AC43-549A-1541-9818-2C553234C216}" destId="{778C6C04-2839-494E-80DB-8DB6BD7C1E8D}" srcOrd="1" destOrd="0" presId="urn:microsoft.com/office/officeart/2005/8/layout/hProcess7#1"/>
    <dgm:cxn modelId="{AD989C57-23DC-F74E-A057-B043BF537AF6}" type="presOf" srcId="{A7C7213D-FCF5-184C-85EA-AFE8C75E865B}" destId="{98FC5D3B-DAD1-644F-BF85-81123E625122}" srcOrd="0" destOrd="0" presId="urn:microsoft.com/office/officeart/2005/8/layout/hProcess7#1"/>
    <dgm:cxn modelId="{D835335A-939D-C949-B77F-0C53F04957CD}" type="presOf" srcId="{A7C7213D-FCF5-184C-85EA-AFE8C75E865B}" destId="{E8090F80-B48D-CE45-AFFC-C11BEE25D8BC}" srcOrd="1" destOrd="0" presId="urn:microsoft.com/office/officeart/2005/8/layout/hProcess7#1"/>
    <dgm:cxn modelId="{C6035D5A-CDEE-E641-BA79-C9C99642EEA3}" type="presOf" srcId="{D56AC50D-62D7-174D-8733-E33048C982DA}" destId="{261025C0-6B5F-7246-A2BD-E14F323EC3A9}" srcOrd="0" destOrd="0" presId="urn:microsoft.com/office/officeart/2005/8/layout/hProcess7#1"/>
    <dgm:cxn modelId="{BF939F81-2178-E048-8664-D60029A4EB2E}" type="presOf" srcId="{4C2AE26E-FFB3-9041-AA2A-42921C75F720}" destId="{A20B373E-8FC0-D34C-A706-86E30539B8A2}" srcOrd="0" destOrd="0" presId="urn:microsoft.com/office/officeart/2005/8/layout/hProcess7#1"/>
    <dgm:cxn modelId="{78F00D94-A4AB-B74A-805F-0D0BB4E5770C}" type="presOf" srcId="{09615523-D2A2-A048-BB99-DB4C971FD260}" destId="{F47F65F1-6F7F-7548-8B6A-813CD2CF574F}" srcOrd="0" destOrd="0" presId="urn:microsoft.com/office/officeart/2005/8/layout/hProcess7#1"/>
    <dgm:cxn modelId="{C56EF699-3F70-C04D-A66D-3DEC0ED8E830}" type="presOf" srcId="{64988217-3BF2-A048-A38E-35BE96640FD8}" destId="{4F140703-8F81-7541-A251-29524ADC1651}" srcOrd="1" destOrd="0" presId="urn:microsoft.com/office/officeart/2005/8/layout/hProcess7#1"/>
    <dgm:cxn modelId="{C37980A0-6002-BF46-BAE6-E1CB5EEEF80B}" type="presOf" srcId="{64988217-3BF2-A048-A38E-35BE96640FD8}" destId="{D3E7E8FD-6E14-2746-91AC-FA6F4F106157}" srcOrd="0" destOrd="0" presId="urn:microsoft.com/office/officeart/2005/8/layout/hProcess7#1"/>
    <dgm:cxn modelId="{871FF6A0-BB28-D64A-8D6B-CA1177F38912}" srcId="{2E7C8F51-9B39-6941-911B-F1A7F54D46A8}" destId="{7031AC43-549A-1541-9818-2C553234C216}" srcOrd="4" destOrd="0" parTransId="{69ECE0BA-B0DC-B948-A718-056FA1AFF81B}" sibTransId="{DBF7074D-D432-0844-A77C-A733F87290E0}"/>
    <dgm:cxn modelId="{370826AC-398B-3B45-83C4-DEAF5704198D}" srcId="{09615523-D2A2-A048-BB99-DB4C971FD260}" destId="{B83A21CA-A952-FD4C-9852-4246B66D7F7B}" srcOrd="0" destOrd="0" parTransId="{6560D005-14E9-714B-9938-764D2518C2E9}" sibTransId="{243F7CF8-D585-C345-BDA4-DB32A4C4C358}"/>
    <dgm:cxn modelId="{E9FC9BB8-5BCD-6642-83D6-76B6C6DA36AF}" srcId="{64988217-3BF2-A048-A38E-35BE96640FD8}" destId="{B44FE35D-358F-FB47-933F-DB0867A06565}" srcOrd="0" destOrd="0" parTransId="{45A89E1F-2063-9F42-A9CA-2CBF594FE69F}" sibTransId="{A32C4434-81FE-B841-8243-020D79CD9D3F}"/>
    <dgm:cxn modelId="{E9D3A9C3-312E-F746-A0F6-74D4013DAC81}" type="presOf" srcId="{50470EFE-609E-4542-AA5A-5C1CA931B3BE}" destId="{1FE2A770-44B4-EA46-B353-E0ACC5225228}" srcOrd="0" destOrd="0" presId="urn:microsoft.com/office/officeart/2005/8/layout/hProcess7#1"/>
    <dgm:cxn modelId="{59C302C4-8598-F84D-89B1-AFAFDDC50CE5}" srcId="{2E7C8F51-9B39-6941-911B-F1A7F54D46A8}" destId="{64988217-3BF2-A048-A38E-35BE96640FD8}" srcOrd="0" destOrd="0" parTransId="{F8769AE7-97B4-134B-AB54-F62C1CDF8484}" sibTransId="{59F4A95E-5B3A-9444-8E31-7A6592DA5866}"/>
    <dgm:cxn modelId="{FCDB96C8-42B2-3C45-AE15-A9F41D7AE7EC}" srcId="{A7C7213D-FCF5-184C-85EA-AFE8C75E865B}" destId="{EED7B70E-924F-8546-A990-A66C673CD2DB}" srcOrd="0" destOrd="0" parTransId="{B5F9D4B7-D6E4-DC44-8AE8-3B059AE0768C}" sibTransId="{9416FADA-BAC1-9A4B-9FB4-30C66287C237}"/>
    <dgm:cxn modelId="{6F33DDCE-9473-B04D-87F8-6738EADAF363}" srcId="{2E7C8F51-9B39-6941-911B-F1A7F54D46A8}" destId="{09615523-D2A2-A048-BB99-DB4C971FD260}" srcOrd="3" destOrd="0" parTransId="{4297D72B-BC52-9B49-9DC4-27B31D161B7D}" sibTransId="{4AE6530C-90BC-5444-B4E6-98216436A6D9}"/>
    <dgm:cxn modelId="{E14A9EDD-53F5-E446-9D06-BE26A9C60689}" srcId="{50470EFE-609E-4542-AA5A-5C1CA931B3BE}" destId="{D56AC50D-62D7-174D-8733-E33048C982DA}" srcOrd="0" destOrd="0" parTransId="{D579B33B-51CC-8040-9FEE-899454AFF2B2}" sibTransId="{F43E44EA-56B8-7E4E-A4CA-75C508976259}"/>
    <dgm:cxn modelId="{30AF12E5-8BF3-D242-BD2F-CB17013AF183}" type="presOf" srcId="{B83A21CA-A952-FD4C-9852-4246B66D7F7B}" destId="{6AAD0C36-3ABF-0A41-A4AB-7C69CD00179B}" srcOrd="0" destOrd="0" presId="urn:microsoft.com/office/officeart/2005/8/layout/hProcess7#1"/>
    <dgm:cxn modelId="{CBA6F4EB-6E54-0A48-AFF6-EB5C0AD990A7}" type="presOf" srcId="{7031AC43-549A-1541-9818-2C553234C216}" destId="{1F864EA2-5C38-7541-837D-31723C9D211B}" srcOrd="0" destOrd="0" presId="urn:microsoft.com/office/officeart/2005/8/layout/hProcess7#1"/>
    <dgm:cxn modelId="{65C007FB-59B5-494C-86FC-4C3745FCAE93}" type="presOf" srcId="{09615523-D2A2-A048-BB99-DB4C971FD260}" destId="{AD9AE8D4-26F9-104D-B436-E1BCE0715DCD}" srcOrd="1" destOrd="0" presId="urn:microsoft.com/office/officeart/2005/8/layout/hProcess7#1"/>
    <dgm:cxn modelId="{ECF108FD-E415-9440-A6F6-8BF97A8ADC75}" type="presOf" srcId="{B44FE35D-358F-FB47-933F-DB0867A06565}" destId="{CE546043-5CA0-F442-B134-AE8397B5DD04}" srcOrd="0" destOrd="0" presId="urn:microsoft.com/office/officeart/2005/8/layout/hProcess7#1"/>
    <dgm:cxn modelId="{6BFB67B7-0C2C-1343-899B-92B6C2BA1F01}" type="presParOf" srcId="{3D47EFDC-401A-F34A-9B79-60C56A68E9E1}" destId="{39FDB415-053A-2C44-B9A8-AF49DAA4AD12}" srcOrd="0" destOrd="0" presId="urn:microsoft.com/office/officeart/2005/8/layout/hProcess7#1"/>
    <dgm:cxn modelId="{E48DE577-EE2B-AF4E-8668-F3347FB7539E}" type="presParOf" srcId="{39FDB415-053A-2C44-B9A8-AF49DAA4AD12}" destId="{D3E7E8FD-6E14-2746-91AC-FA6F4F106157}" srcOrd="0" destOrd="0" presId="urn:microsoft.com/office/officeart/2005/8/layout/hProcess7#1"/>
    <dgm:cxn modelId="{E11F01EC-7309-AC41-A1D8-51A9445F9B13}" type="presParOf" srcId="{39FDB415-053A-2C44-B9A8-AF49DAA4AD12}" destId="{4F140703-8F81-7541-A251-29524ADC1651}" srcOrd="1" destOrd="0" presId="urn:microsoft.com/office/officeart/2005/8/layout/hProcess7#1"/>
    <dgm:cxn modelId="{5ED0D7B9-C310-4145-AF42-E9FCCE61BBB3}" type="presParOf" srcId="{39FDB415-053A-2C44-B9A8-AF49DAA4AD12}" destId="{CE546043-5CA0-F442-B134-AE8397B5DD04}" srcOrd="2" destOrd="0" presId="urn:microsoft.com/office/officeart/2005/8/layout/hProcess7#1"/>
    <dgm:cxn modelId="{058B171C-DB09-2744-9C3B-0F76F547BE8A}" type="presParOf" srcId="{3D47EFDC-401A-F34A-9B79-60C56A68E9E1}" destId="{1485EB32-95A5-0342-A97F-EBFD442104DC}" srcOrd="1" destOrd="0" presId="urn:microsoft.com/office/officeart/2005/8/layout/hProcess7#1"/>
    <dgm:cxn modelId="{6B3649B1-519B-5B41-BAFD-1B4456E4B19E}" type="presParOf" srcId="{3D47EFDC-401A-F34A-9B79-60C56A68E9E1}" destId="{D80E4A9A-B86D-EB4A-9ABF-82422B480440}" srcOrd="2" destOrd="0" presId="urn:microsoft.com/office/officeart/2005/8/layout/hProcess7#1"/>
    <dgm:cxn modelId="{E5F12765-9DF5-BF4A-AA44-DC06F728F041}" type="presParOf" srcId="{D80E4A9A-B86D-EB4A-9ABF-82422B480440}" destId="{5EE3F9A0-12FB-A641-B8E3-F356FAD7155A}" srcOrd="0" destOrd="0" presId="urn:microsoft.com/office/officeart/2005/8/layout/hProcess7#1"/>
    <dgm:cxn modelId="{C0324F2B-71EC-3B47-BB82-9C9D4BEC9ECD}" type="presParOf" srcId="{D80E4A9A-B86D-EB4A-9ABF-82422B480440}" destId="{DEC347AC-A9E6-B24B-9BF4-228914EA1B64}" srcOrd="1" destOrd="0" presId="urn:microsoft.com/office/officeart/2005/8/layout/hProcess7#1"/>
    <dgm:cxn modelId="{3BD5EB9F-476E-6D4F-8F01-AAC6C1F88E9A}" type="presParOf" srcId="{D80E4A9A-B86D-EB4A-9ABF-82422B480440}" destId="{FB20AF8C-77A0-9549-8D20-4DB269D8EB59}" srcOrd="2" destOrd="0" presId="urn:microsoft.com/office/officeart/2005/8/layout/hProcess7#1"/>
    <dgm:cxn modelId="{9DC87683-F0A0-DC42-A0B8-FEA5528CFEBC}" type="presParOf" srcId="{3D47EFDC-401A-F34A-9B79-60C56A68E9E1}" destId="{52A7F945-C693-1249-B700-2C2B29450710}" srcOrd="3" destOrd="0" presId="urn:microsoft.com/office/officeart/2005/8/layout/hProcess7#1"/>
    <dgm:cxn modelId="{33411BD9-3206-124D-895E-A8DD8D209F58}" type="presParOf" srcId="{3D47EFDC-401A-F34A-9B79-60C56A68E9E1}" destId="{E32E6697-3552-BC4F-9EC3-A604FACD84D0}" srcOrd="4" destOrd="0" presId="urn:microsoft.com/office/officeart/2005/8/layout/hProcess7#1"/>
    <dgm:cxn modelId="{C683531A-1D8B-B04E-9B23-EF8D0AA745FB}" type="presParOf" srcId="{E32E6697-3552-BC4F-9EC3-A604FACD84D0}" destId="{1FE2A770-44B4-EA46-B353-E0ACC5225228}" srcOrd="0" destOrd="0" presId="urn:microsoft.com/office/officeart/2005/8/layout/hProcess7#1"/>
    <dgm:cxn modelId="{5F282848-4D99-EE42-8904-4A7D9E3B6AB3}" type="presParOf" srcId="{E32E6697-3552-BC4F-9EC3-A604FACD84D0}" destId="{6AECDE39-4602-214C-9B5C-92259000BEF9}" srcOrd="1" destOrd="0" presId="urn:microsoft.com/office/officeart/2005/8/layout/hProcess7#1"/>
    <dgm:cxn modelId="{1D7066C6-BA50-4446-AC9B-36226BFE43D8}" type="presParOf" srcId="{E32E6697-3552-BC4F-9EC3-A604FACD84D0}" destId="{261025C0-6B5F-7246-A2BD-E14F323EC3A9}" srcOrd="2" destOrd="0" presId="urn:microsoft.com/office/officeart/2005/8/layout/hProcess7#1"/>
    <dgm:cxn modelId="{04FC1603-BA67-4742-B9AA-64B90CAABAD4}" type="presParOf" srcId="{3D47EFDC-401A-F34A-9B79-60C56A68E9E1}" destId="{434D8B3C-1EA3-3E4E-94AC-E6E8D9107AC0}" srcOrd="5" destOrd="0" presId="urn:microsoft.com/office/officeart/2005/8/layout/hProcess7#1"/>
    <dgm:cxn modelId="{184AA7FF-CB91-C44E-B9F6-A535AC9742FE}" type="presParOf" srcId="{3D47EFDC-401A-F34A-9B79-60C56A68E9E1}" destId="{42315B67-973E-9E4A-8D26-49CFB59FD405}" srcOrd="6" destOrd="0" presId="urn:microsoft.com/office/officeart/2005/8/layout/hProcess7#1"/>
    <dgm:cxn modelId="{253956CA-D511-9B43-8222-9B434CDB5663}" type="presParOf" srcId="{42315B67-973E-9E4A-8D26-49CFB59FD405}" destId="{0144D898-37CB-E949-A452-68E848D4C1C8}" srcOrd="0" destOrd="0" presId="urn:microsoft.com/office/officeart/2005/8/layout/hProcess7#1"/>
    <dgm:cxn modelId="{1E266F82-654A-094F-9B88-F7EF14F9443E}" type="presParOf" srcId="{42315B67-973E-9E4A-8D26-49CFB59FD405}" destId="{E63127DF-DFE1-6F47-A3B3-6D67E9C4DECD}" srcOrd="1" destOrd="0" presId="urn:microsoft.com/office/officeart/2005/8/layout/hProcess7#1"/>
    <dgm:cxn modelId="{99D1D7F4-125B-AD41-B0F2-096EC4938341}" type="presParOf" srcId="{42315B67-973E-9E4A-8D26-49CFB59FD405}" destId="{D0D6C230-05BA-804E-9451-EE230DD6D452}" srcOrd="2" destOrd="0" presId="urn:microsoft.com/office/officeart/2005/8/layout/hProcess7#1"/>
    <dgm:cxn modelId="{0DC8C76B-133F-254B-B8FC-87637940722F}" type="presParOf" srcId="{3D47EFDC-401A-F34A-9B79-60C56A68E9E1}" destId="{AF8D7073-AE2B-7C4D-9E04-72110EF5531F}" srcOrd="7" destOrd="0" presId="urn:microsoft.com/office/officeart/2005/8/layout/hProcess7#1"/>
    <dgm:cxn modelId="{40832DFD-C739-0A49-A946-1F1FBE103A56}" type="presParOf" srcId="{3D47EFDC-401A-F34A-9B79-60C56A68E9E1}" destId="{8589C019-D428-C24D-893D-4F3A219D9CA5}" srcOrd="8" destOrd="0" presId="urn:microsoft.com/office/officeart/2005/8/layout/hProcess7#1"/>
    <dgm:cxn modelId="{D225C4A9-DDA1-374A-BBEC-8E32EC4084E1}" type="presParOf" srcId="{8589C019-D428-C24D-893D-4F3A219D9CA5}" destId="{98FC5D3B-DAD1-644F-BF85-81123E625122}" srcOrd="0" destOrd="0" presId="urn:microsoft.com/office/officeart/2005/8/layout/hProcess7#1"/>
    <dgm:cxn modelId="{5D52FF9B-A689-184F-8DCF-902CFEA00317}" type="presParOf" srcId="{8589C019-D428-C24D-893D-4F3A219D9CA5}" destId="{E8090F80-B48D-CE45-AFFC-C11BEE25D8BC}" srcOrd="1" destOrd="0" presId="urn:microsoft.com/office/officeart/2005/8/layout/hProcess7#1"/>
    <dgm:cxn modelId="{0E137293-6F67-C543-A4BC-D5338FD13445}" type="presParOf" srcId="{8589C019-D428-C24D-893D-4F3A219D9CA5}" destId="{288D8DDF-4BED-0648-893F-5C14F6CE35C4}" srcOrd="2" destOrd="0" presId="urn:microsoft.com/office/officeart/2005/8/layout/hProcess7#1"/>
    <dgm:cxn modelId="{82BF9088-D908-AD4B-9DA4-423856AF99D7}" type="presParOf" srcId="{3D47EFDC-401A-F34A-9B79-60C56A68E9E1}" destId="{B4D2653B-CE30-4541-8E20-006B69558575}" srcOrd="9" destOrd="0" presId="urn:microsoft.com/office/officeart/2005/8/layout/hProcess7#1"/>
    <dgm:cxn modelId="{B2F24917-E1AA-2943-8659-FA0D27356B68}" type="presParOf" srcId="{3D47EFDC-401A-F34A-9B79-60C56A68E9E1}" destId="{3A5D060B-632C-8747-97CE-2E7750D95BAF}" srcOrd="10" destOrd="0" presId="urn:microsoft.com/office/officeart/2005/8/layout/hProcess7#1"/>
    <dgm:cxn modelId="{6A772840-4EF7-E44F-806E-F3753D5EEEA7}" type="presParOf" srcId="{3A5D060B-632C-8747-97CE-2E7750D95BAF}" destId="{E0A354E0-723C-0F48-8F45-4A5D5D721107}" srcOrd="0" destOrd="0" presId="urn:microsoft.com/office/officeart/2005/8/layout/hProcess7#1"/>
    <dgm:cxn modelId="{0584ACD9-CFD3-514C-98B4-5B62EC6A76C0}" type="presParOf" srcId="{3A5D060B-632C-8747-97CE-2E7750D95BAF}" destId="{BE8C21C8-53DD-DC4D-B8A5-580E654AF9A4}" srcOrd="1" destOrd="0" presId="urn:microsoft.com/office/officeart/2005/8/layout/hProcess7#1"/>
    <dgm:cxn modelId="{6696DBEE-1216-964B-8890-6969884576FC}" type="presParOf" srcId="{3A5D060B-632C-8747-97CE-2E7750D95BAF}" destId="{2317F5DA-9F91-594A-8F76-1185C2F04718}" srcOrd="2" destOrd="0" presId="urn:microsoft.com/office/officeart/2005/8/layout/hProcess7#1"/>
    <dgm:cxn modelId="{4324C2CC-EC1D-854E-BE82-708290040C18}" type="presParOf" srcId="{3D47EFDC-401A-F34A-9B79-60C56A68E9E1}" destId="{E13C1B47-3A88-D04A-AC77-B22550E28655}" srcOrd="11" destOrd="0" presId="urn:microsoft.com/office/officeart/2005/8/layout/hProcess7#1"/>
    <dgm:cxn modelId="{C887A397-BA2D-6C48-B060-9485E2C975E4}" type="presParOf" srcId="{3D47EFDC-401A-F34A-9B79-60C56A68E9E1}" destId="{173D1C86-65FD-854D-9E34-F34A6EBD3BF4}" srcOrd="12" destOrd="0" presId="urn:microsoft.com/office/officeart/2005/8/layout/hProcess7#1"/>
    <dgm:cxn modelId="{3C0D0EED-FCB9-FA4B-8333-0B391EB8A70E}" type="presParOf" srcId="{173D1C86-65FD-854D-9E34-F34A6EBD3BF4}" destId="{F47F65F1-6F7F-7548-8B6A-813CD2CF574F}" srcOrd="0" destOrd="0" presId="urn:microsoft.com/office/officeart/2005/8/layout/hProcess7#1"/>
    <dgm:cxn modelId="{21DD1A04-ADE2-C14E-9709-E651FF6BFA6D}" type="presParOf" srcId="{173D1C86-65FD-854D-9E34-F34A6EBD3BF4}" destId="{AD9AE8D4-26F9-104D-B436-E1BCE0715DCD}" srcOrd="1" destOrd="0" presId="urn:microsoft.com/office/officeart/2005/8/layout/hProcess7#1"/>
    <dgm:cxn modelId="{5BCE8B11-7580-6D46-9176-593D29180412}" type="presParOf" srcId="{173D1C86-65FD-854D-9E34-F34A6EBD3BF4}" destId="{6AAD0C36-3ABF-0A41-A4AB-7C69CD00179B}" srcOrd="2" destOrd="0" presId="urn:microsoft.com/office/officeart/2005/8/layout/hProcess7#1"/>
    <dgm:cxn modelId="{3A212AF8-D3A3-FC47-A78A-17782A9F99B6}" type="presParOf" srcId="{3D47EFDC-401A-F34A-9B79-60C56A68E9E1}" destId="{8B1B54B2-8606-5040-A75D-B3F691EB2886}" srcOrd="13" destOrd="0" presId="urn:microsoft.com/office/officeart/2005/8/layout/hProcess7#1"/>
    <dgm:cxn modelId="{88542719-2A45-6545-AACB-D8DF96F7A3BD}" type="presParOf" srcId="{3D47EFDC-401A-F34A-9B79-60C56A68E9E1}" destId="{0DFCDA3B-46AA-9D43-B0D4-A914F28E64D7}" srcOrd="14" destOrd="0" presId="urn:microsoft.com/office/officeart/2005/8/layout/hProcess7#1"/>
    <dgm:cxn modelId="{CE7B38C0-582E-8947-9820-A13755CEF26C}" type="presParOf" srcId="{0DFCDA3B-46AA-9D43-B0D4-A914F28E64D7}" destId="{401733A3-A592-A446-AB57-61084538E40C}" srcOrd="0" destOrd="0" presId="urn:microsoft.com/office/officeart/2005/8/layout/hProcess7#1"/>
    <dgm:cxn modelId="{223BB8EF-0D51-1845-AD4B-CC70C3525ED6}" type="presParOf" srcId="{0DFCDA3B-46AA-9D43-B0D4-A914F28E64D7}" destId="{70C92DA9-35B7-2540-B60E-5D33BE88B2C7}" srcOrd="1" destOrd="0" presId="urn:microsoft.com/office/officeart/2005/8/layout/hProcess7#1"/>
    <dgm:cxn modelId="{A07BCF57-B6E1-C349-BBE6-932DA4D770C0}" type="presParOf" srcId="{0DFCDA3B-46AA-9D43-B0D4-A914F28E64D7}" destId="{1E120861-6510-B64F-8C65-CD5815522EEB}" srcOrd="2" destOrd="0" presId="urn:microsoft.com/office/officeart/2005/8/layout/hProcess7#1"/>
    <dgm:cxn modelId="{C8C96228-286E-9143-B60B-ADD0154F0EB5}" type="presParOf" srcId="{3D47EFDC-401A-F34A-9B79-60C56A68E9E1}" destId="{C0F9280A-0767-4746-8F85-DB06F1029885}" srcOrd="15" destOrd="0" presId="urn:microsoft.com/office/officeart/2005/8/layout/hProcess7#1"/>
    <dgm:cxn modelId="{9D87BAE0-C530-1C42-9B48-55E5E7CE87A4}" type="presParOf" srcId="{3D47EFDC-401A-F34A-9B79-60C56A68E9E1}" destId="{7099D317-F21F-CF4D-8DF7-0E829A2D66BF}" srcOrd="16" destOrd="0" presId="urn:microsoft.com/office/officeart/2005/8/layout/hProcess7#1"/>
    <dgm:cxn modelId="{6365B93D-5D92-DF43-9AEA-E5B0EDFF2C56}" type="presParOf" srcId="{7099D317-F21F-CF4D-8DF7-0E829A2D66BF}" destId="{1F864EA2-5C38-7541-837D-31723C9D211B}" srcOrd="0" destOrd="0" presId="urn:microsoft.com/office/officeart/2005/8/layout/hProcess7#1"/>
    <dgm:cxn modelId="{144A2858-69E7-BD47-A75F-1DBA4BF33538}" type="presParOf" srcId="{7099D317-F21F-CF4D-8DF7-0E829A2D66BF}" destId="{778C6C04-2839-494E-80DB-8DB6BD7C1E8D}" srcOrd="1" destOrd="0" presId="urn:microsoft.com/office/officeart/2005/8/layout/hProcess7#1"/>
    <dgm:cxn modelId="{B4F7353D-EAC2-FB4D-BFCF-0D9AD00D918C}" type="presParOf" srcId="{7099D317-F21F-CF4D-8DF7-0E829A2D66BF}" destId="{A20B373E-8FC0-D34C-A706-86E30539B8A2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7E8FD-6E14-2746-91AC-FA6F4F106157}">
      <dsp:nvSpPr>
        <dsp:cNvPr id="0" name=""/>
        <dsp:cNvSpPr/>
      </dsp:nvSpPr>
      <dsp:spPr>
        <a:xfrm>
          <a:off x="4374" y="1137161"/>
          <a:ext cx="1527116" cy="183253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700" kern="1200" dirty="0"/>
        </a:p>
      </dsp:txBody>
      <dsp:txXfrm rot="16200000">
        <a:off x="-594255" y="1735790"/>
        <a:ext cx="1502682" cy="305423"/>
      </dsp:txXfrm>
    </dsp:sp>
    <dsp:sp modelId="{CE546043-5CA0-F442-B134-AE8397B5DD04}">
      <dsp:nvSpPr>
        <dsp:cNvPr id="0" name=""/>
        <dsp:cNvSpPr/>
      </dsp:nvSpPr>
      <dsp:spPr>
        <a:xfrm>
          <a:off x="309797" y="1137161"/>
          <a:ext cx="1137701" cy="183253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rgbClr val="660066"/>
              </a:solidFill>
            </a:rPr>
            <a:t>WW periode</a:t>
          </a:r>
        </a:p>
      </dsp:txBody>
      <dsp:txXfrm>
        <a:off x="309797" y="1137161"/>
        <a:ext cx="1137701" cy="1832539"/>
      </dsp:txXfrm>
    </dsp:sp>
    <dsp:sp modelId="{1FE2A770-44B4-EA46-B353-E0ACC5225228}">
      <dsp:nvSpPr>
        <dsp:cNvPr id="0" name=""/>
        <dsp:cNvSpPr/>
      </dsp:nvSpPr>
      <dsp:spPr>
        <a:xfrm>
          <a:off x="1584939" y="1137161"/>
          <a:ext cx="1527116" cy="183253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700" kern="1200"/>
        </a:p>
      </dsp:txBody>
      <dsp:txXfrm rot="16200000">
        <a:off x="986309" y="1735790"/>
        <a:ext cx="1502682" cy="305423"/>
      </dsp:txXfrm>
    </dsp:sp>
    <dsp:sp modelId="{DEC347AC-A9E6-B24B-9BF4-228914EA1B64}">
      <dsp:nvSpPr>
        <dsp:cNvPr id="0" name=""/>
        <dsp:cNvSpPr/>
      </dsp:nvSpPr>
      <dsp:spPr>
        <a:xfrm rot="5400000">
          <a:off x="1457832" y="2594616"/>
          <a:ext cx="269483" cy="22906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025C0-6B5F-7246-A2BD-E14F323EC3A9}">
      <dsp:nvSpPr>
        <dsp:cNvPr id="0" name=""/>
        <dsp:cNvSpPr/>
      </dsp:nvSpPr>
      <dsp:spPr>
        <a:xfrm>
          <a:off x="1890362" y="1137161"/>
          <a:ext cx="1137701" cy="183253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rgbClr val="FF0000"/>
              </a:solidFill>
            </a:rPr>
            <a:t>Einde WW      &lt;3 maanden</a:t>
          </a:r>
        </a:p>
      </dsp:txBody>
      <dsp:txXfrm>
        <a:off x="1890362" y="1137161"/>
        <a:ext cx="1137701" cy="1832539"/>
      </dsp:txXfrm>
    </dsp:sp>
    <dsp:sp modelId="{98FC5D3B-DAD1-644F-BF85-81123E625122}">
      <dsp:nvSpPr>
        <dsp:cNvPr id="0" name=""/>
        <dsp:cNvSpPr/>
      </dsp:nvSpPr>
      <dsp:spPr>
        <a:xfrm>
          <a:off x="3165504" y="1137161"/>
          <a:ext cx="1527116" cy="183253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700" kern="1200"/>
        </a:p>
      </dsp:txBody>
      <dsp:txXfrm rot="16200000">
        <a:off x="2566874" y="1735790"/>
        <a:ext cx="1502682" cy="305423"/>
      </dsp:txXfrm>
    </dsp:sp>
    <dsp:sp modelId="{E63127DF-DFE1-6F47-A3B3-6D67E9C4DECD}">
      <dsp:nvSpPr>
        <dsp:cNvPr id="0" name=""/>
        <dsp:cNvSpPr/>
      </dsp:nvSpPr>
      <dsp:spPr>
        <a:xfrm rot="5400000">
          <a:off x="3038398" y="2594616"/>
          <a:ext cx="269483" cy="22906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D8DDF-4BED-0648-893F-5C14F6CE35C4}">
      <dsp:nvSpPr>
        <dsp:cNvPr id="0" name=""/>
        <dsp:cNvSpPr/>
      </dsp:nvSpPr>
      <dsp:spPr>
        <a:xfrm>
          <a:off x="3470927" y="1137161"/>
          <a:ext cx="1137701" cy="183253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rgbClr val="FF0000"/>
              </a:solidFill>
            </a:rPr>
            <a:t>Einde WW</a:t>
          </a:r>
        </a:p>
      </dsp:txBody>
      <dsp:txXfrm>
        <a:off x="3470927" y="1137161"/>
        <a:ext cx="1137701" cy="1832539"/>
      </dsp:txXfrm>
    </dsp:sp>
    <dsp:sp modelId="{F47F65F1-6F7F-7548-8B6A-813CD2CF574F}">
      <dsp:nvSpPr>
        <dsp:cNvPr id="0" name=""/>
        <dsp:cNvSpPr/>
      </dsp:nvSpPr>
      <dsp:spPr>
        <a:xfrm>
          <a:off x="4746069" y="1137161"/>
          <a:ext cx="1527116" cy="183253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700" kern="1200"/>
        </a:p>
      </dsp:txBody>
      <dsp:txXfrm rot="16200000">
        <a:off x="4147440" y="1735790"/>
        <a:ext cx="1502682" cy="305423"/>
      </dsp:txXfrm>
    </dsp:sp>
    <dsp:sp modelId="{BE8C21C8-53DD-DC4D-B8A5-580E654AF9A4}">
      <dsp:nvSpPr>
        <dsp:cNvPr id="0" name=""/>
        <dsp:cNvSpPr/>
      </dsp:nvSpPr>
      <dsp:spPr>
        <a:xfrm rot="5400000">
          <a:off x="4618963" y="2594616"/>
          <a:ext cx="269483" cy="22906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D0C36-3ABF-0A41-A4AB-7C69CD00179B}">
      <dsp:nvSpPr>
        <dsp:cNvPr id="0" name=""/>
        <dsp:cNvSpPr/>
      </dsp:nvSpPr>
      <dsp:spPr>
        <a:xfrm>
          <a:off x="5051492" y="1137161"/>
          <a:ext cx="1137701" cy="183253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rgbClr val="FF0000"/>
              </a:solidFill>
            </a:rPr>
            <a:t>Start bijstand Intake</a:t>
          </a:r>
        </a:p>
      </dsp:txBody>
      <dsp:txXfrm>
        <a:off x="5051492" y="1137161"/>
        <a:ext cx="1137701" cy="1832539"/>
      </dsp:txXfrm>
    </dsp:sp>
    <dsp:sp modelId="{1F864EA2-5C38-7541-837D-31723C9D211B}">
      <dsp:nvSpPr>
        <dsp:cNvPr id="0" name=""/>
        <dsp:cNvSpPr/>
      </dsp:nvSpPr>
      <dsp:spPr>
        <a:xfrm>
          <a:off x="6326634" y="1137161"/>
          <a:ext cx="1527116" cy="183253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700" kern="1200" dirty="0"/>
        </a:p>
      </dsp:txBody>
      <dsp:txXfrm rot="16200000">
        <a:off x="5728005" y="1735790"/>
        <a:ext cx="1502682" cy="305423"/>
      </dsp:txXfrm>
    </dsp:sp>
    <dsp:sp modelId="{70C92DA9-35B7-2540-B60E-5D33BE88B2C7}">
      <dsp:nvSpPr>
        <dsp:cNvPr id="0" name=""/>
        <dsp:cNvSpPr/>
      </dsp:nvSpPr>
      <dsp:spPr>
        <a:xfrm rot="5400000">
          <a:off x="6199528" y="2594616"/>
          <a:ext cx="269483" cy="22906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B373E-8FC0-D34C-A706-86E30539B8A2}">
      <dsp:nvSpPr>
        <dsp:cNvPr id="0" name=""/>
        <dsp:cNvSpPr/>
      </dsp:nvSpPr>
      <dsp:spPr>
        <a:xfrm>
          <a:off x="6632057" y="1137161"/>
          <a:ext cx="1137701" cy="183253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rgbClr val="660066"/>
              </a:solidFill>
            </a:rPr>
            <a:t>Bijstand</a:t>
          </a:r>
        </a:p>
      </dsp:txBody>
      <dsp:txXfrm>
        <a:off x="6632057" y="1137161"/>
        <a:ext cx="1137701" cy="1832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A2FCC-E36D-424C-B6DE-E2EC11E60526}" type="datetimeFigureOut">
              <a:rPr lang="nl-NL" smtClean="0"/>
              <a:pPr/>
              <a:t>28-2-2019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1D3D2-D5F9-A240-A0CA-663C3F2C722F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6C816-753B-6A40-AD2F-245E51E9C797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69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Blauw_vla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2" y="0"/>
            <a:ext cx="9131095" cy="6858000"/>
          </a:xfrm>
          <a:prstGeom prst="rect">
            <a:avLst/>
          </a:prstGeom>
        </p:spPr>
      </p:pic>
      <p:pic>
        <p:nvPicPr>
          <p:cNvPr id="14" name="Afbeelding 13" descr="Bal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438400"/>
            <a:ext cx="9144000" cy="1847077"/>
          </a:xfrm>
          <a:prstGeom prst="rect">
            <a:avLst/>
          </a:prstGeom>
        </p:spPr>
      </p:pic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080000" y="2700000"/>
            <a:ext cx="7467600" cy="1447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168"/>
              </a:spcBef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titel te maken</a:t>
            </a:r>
          </a:p>
        </p:txBody>
      </p:sp>
      <p:pic>
        <p:nvPicPr>
          <p:cNvPr id="12" name="Afbeelding 11" descr="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43800" y="495000"/>
            <a:ext cx="1117331" cy="648000"/>
          </a:xfrm>
          <a:prstGeom prst="rect">
            <a:avLst/>
          </a:prstGeom>
        </p:spPr>
      </p:pic>
      <p:pic>
        <p:nvPicPr>
          <p:cNvPr id="13" name="Afbeelding 12" descr="Logos_samen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0764" y="5780904"/>
            <a:ext cx="3582472" cy="54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5648" y="441325"/>
            <a:ext cx="7786800" cy="89944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Klik om de titel van deze dia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45648" y="2059200"/>
            <a:ext cx="7858800" cy="410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6168" y="1340808"/>
            <a:ext cx="7786800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nl-NL" dirty="0"/>
              <a:t>Klik om een subtitel of andere uitleg te bewerken</a:t>
            </a:r>
          </a:p>
        </p:txBody>
      </p:sp>
    </p:spTree>
    <p:extLst>
      <p:ext uri="{BB962C8B-B14F-4D97-AF65-F5344CB8AC3E}">
        <p14:creationId xmlns:p14="http://schemas.microsoft.com/office/powerpoint/2010/main" val="192930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5648" y="441325"/>
            <a:ext cx="7786800" cy="89944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Klik om de titel van deze dia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45648" y="2059200"/>
            <a:ext cx="7858800" cy="410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6168" y="1340808"/>
            <a:ext cx="7786800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nl-NL" dirty="0"/>
              <a:t>Klik om een subtitel of andere uitleg te bewerken</a:t>
            </a:r>
          </a:p>
        </p:txBody>
      </p:sp>
    </p:spTree>
    <p:extLst>
      <p:ext uri="{BB962C8B-B14F-4D97-AF65-F5344CB8AC3E}">
        <p14:creationId xmlns:p14="http://schemas.microsoft.com/office/powerpoint/2010/main" val="1929306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5648" y="441325"/>
            <a:ext cx="7786800" cy="89944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Klik om de titel van deze dia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45648" y="2059200"/>
            <a:ext cx="7858800" cy="410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6168" y="1340808"/>
            <a:ext cx="7786800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nl-NL" dirty="0"/>
              <a:t>Klik om een subtitel of andere uitleg te bewerken</a:t>
            </a:r>
          </a:p>
        </p:txBody>
      </p:sp>
    </p:spTree>
    <p:extLst>
      <p:ext uri="{BB962C8B-B14F-4D97-AF65-F5344CB8AC3E}">
        <p14:creationId xmlns:p14="http://schemas.microsoft.com/office/powerpoint/2010/main" val="1929306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5648" y="441325"/>
            <a:ext cx="7786800" cy="89944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Klik om de titel van deze dia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45648" y="2059200"/>
            <a:ext cx="7858800" cy="410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6168" y="1340808"/>
            <a:ext cx="7786800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nl-NL" dirty="0"/>
              <a:t>Klik om een subtitel of andere uitleg te bewerken</a:t>
            </a:r>
          </a:p>
        </p:txBody>
      </p:sp>
    </p:spTree>
    <p:extLst>
      <p:ext uri="{BB962C8B-B14F-4D97-AF65-F5344CB8AC3E}">
        <p14:creationId xmlns:p14="http://schemas.microsoft.com/office/powerpoint/2010/main" val="1929306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5648" y="441325"/>
            <a:ext cx="7786800" cy="89944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Klik om de titel van deze dia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45648" y="2059200"/>
            <a:ext cx="7858800" cy="410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6168" y="1340808"/>
            <a:ext cx="7786800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nl-NL" dirty="0"/>
              <a:t>Klik om een subtitel of andere uitleg te bewerken</a:t>
            </a:r>
          </a:p>
        </p:txBody>
      </p:sp>
    </p:spTree>
    <p:extLst>
      <p:ext uri="{BB962C8B-B14F-4D97-AF65-F5344CB8AC3E}">
        <p14:creationId xmlns:p14="http://schemas.microsoft.com/office/powerpoint/2010/main" val="192930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Basispagin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2" y="0"/>
            <a:ext cx="9131095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080000" y="1905001"/>
            <a:ext cx="7530600" cy="4343399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F08A01"/>
              </a:buClr>
              <a:defRPr sz="2800">
                <a:solidFill>
                  <a:srgbClr val="626367"/>
                </a:solidFill>
                <a:latin typeface="Arial"/>
                <a:cs typeface="Arial"/>
              </a:defRPr>
            </a:lvl1pPr>
            <a:lvl2pPr>
              <a:buClr>
                <a:srgbClr val="1B76C0"/>
              </a:buClr>
              <a:defRPr>
                <a:solidFill>
                  <a:srgbClr val="626367"/>
                </a:solidFill>
                <a:latin typeface="Arial"/>
                <a:cs typeface="Arial"/>
              </a:defRPr>
            </a:lvl2pPr>
            <a:lvl3pPr>
              <a:buClr>
                <a:srgbClr val="DA1B12"/>
              </a:buClr>
              <a:buFont typeface="Arial"/>
              <a:buChar char="•"/>
              <a:defRPr>
                <a:solidFill>
                  <a:srgbClr val="626367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626367"/>
                </a:solidFill>
              </a:defRPr>
            </a:lvl4pPr>
            <a:lvl5pPr>
              <a:defRPr>
                <a:solidFill>
                  <a:srgbClr val="626367"/>
                </a:solidFill>
              </a:defRPr>
            </a:lvl5pPr>
          </a:lstStyle>
          <a:p>
            <a:pPr lvl="0"/>
            <a:r>
              <a:rPr lang="nl-NL" dirty="0"/>
              <a:t>Klik om de tekststijl van het model </a:t>
            </a:r>
            <a:br>
              <a:rPr lang="nl-NL" dirty="0"/>
            </a:br>
            <a:r>
              <a:rPr lang="nl-NL" dirty="0"/>
              <a:t>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 </a:t>
            </a:r>
          </a:p>
        </p:txBody>
      </p:sp>
      <p:sp>
        <p:nvSpPr>
          <p:cNvPr id="8" name="Subtitel 2"/>
          <p:cNvSpPr>
            <a:spLocks noGrp="1"/>
          </p:cNvSpPr>
          <p:nvPr>
            <p:ph type="subTitle" idx="10"/>
          </p:nvPr>
        </p:nvSpPr>
        <p:spPr>
          <a:xfrm>
            <a:off x="1079999" y="838200"/>
            <a:ext cx="8057547" cy="609600"/>
          </a:xfrm>
          <a:prstGeom prst="rect">
            <a:avLst/>
          </a:prstGeom>
        </p:spPr>
        <p:txBody>
          <a:bodyPr wrap="square" lIns="0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Blauw_vla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2" y="0"/>
            <a:ext cx="9131095" cy="6858000"/>
          </a:xfrm>
          <a:prstGeom prst="rect">
            <a:avLst/>
          </a:prstGeom>
        </p:spPr>
      </p:pic>
      <p:pic>
        <p:nvPicPr>
          <p:cNvPr id="9" name="Afbeelding 8" descr="Logos_same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0764" y="5780904"/>
            <a:ext cx="3582472" cy="543696"/>
          </a:xfrm>
          <a:prstGeom prst="rect">
            <a:avLst/>
          </a:prstGeom>
        </p:spPr>
      </p:pic>
      <p:pic>
        <p:nvPicPr>
          <p:cNvPr id="10" name="Afbeelding 9" descr="Achterbal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" y="2438400"/>
            <a:ext cx="9143995" cy="1847076"/>
          </a:xfrm>
          <a:prstGeom prst="rect">
            <a:avLst/>
          </a:prstGeom>
        </p:spPr>
      </p:pic>
      <p:pic>
        <p:nvPicPr>
          <p:cNvPr id="11" name="Afbeelding 10" descr="Logo_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43800" y="495000"/>
            <a:ext cx="1117331" cy="64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5648" y="441325"/>
            <a:ext cx="7786800" cy="89944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Klik om de titel van deze dia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45648" y="2059200"/>
            <a:ext cx="7858800" cy="410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6168" y="1340808"/>
            <a:ext cx="7786800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nl-NL" dirty="0"/>
              <a:t>Klik om een subtitel of andere uitleg te bewerken</a:t>
            </a:r>
          </a:p>
        </p:txBody>
      </p:sp>
    </p:spTree>
    <p:extLst>
      <p:ext uri="{BB962C8B-B14F-4D97-AF65-F5344CB8AC3E}">
        <p14:creationId xmlns:p14="http://schemas.microsoft.com/office/powerpoint/2010/main" val="192930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441324"/>
            <a:ext cx="2709937" cy="99377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441325"/>
            <a:ext cx="4957390" cy="568483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55576" y="1435100"/>
            <a:ext cx="270993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tekst van deze dia 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</p:spTree>
    <p:extLst>
      <p:ext uri="{BB962C8B-B14F-4D97-AF65-F5344CB8AC3E}">
        <p14:creationId xmlns:p14="http://schemas.microsoft.com/office/powerpoint/2010/main" val="352819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5648" y="441325"/>
            <a:ext cx="7786800" cy="89944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Klik om de titel van deze dia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45648" y="2059200"/>
            <a:ext cx="7858800" cy="410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6168" y="1340808"/>
            <a:ext cx="7786800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nl-NL" dirty="0"/>
              <a:t>Klik om een subtitel of andere uitleg te bewerken</a:t>
            </a:r>
          </a:p>
        </p:txBody>
      </p:sp>
    </p:spTree>
    <p:extLst>
      <p:ext uri="{BB962C8B-B14F-4D97-AF65-F5344CB8AC3E}">
        <p14:creationId xmlns:p14="http://schemas.microsoft.com/office/powerpoint/2010/main" val="192930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5648" y="441325"/>
            <a:ext cx="7786800" cy="89944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Klik om de titel van deze dia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45648" y="2059200"/>
            <a:ext cx="7858800" cy="410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6168" y="1340808"/>
            <a:ext cx="7786800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nl-NL" dirty="0"/>
              <a:t>Klik om een subtitel of andere uitleg te bewerken</a:t>
            </a:r>
          </a:p>
        </p:txBody>
      </p:sp>
    </p:spTree>
    <p:extLst>
      <p:ext uri="{BB962C8B-B14F-4D97-AF65-F5344CB8AC3E}">
        <p14:creationId xmlns:p14="http://schemas.microsoft.com/office/powerpoint/2010/main" val="192930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5648" y="441325"/>
            <a:ext cx="7786800" cy="89944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0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Klik om de titel van deze dia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45648" y="2059200"/>
            <a:ext cx="7858800" cy="410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6168" y="1340808"/>
            <a:ext cx="7786800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nl-NL" dirty="0"/>
              <a:t>Klik om een subtitel of andere uitleg te bewerken</a:t>
            </a:r>
          </a:p>
        </p:txBody>
      </p:sp>
    </p:spTree>
    <p:extLst>
      <p:ext uri="{BB962C8B-B14F-4D97-AF65-F5344CB8AC3E}">
        <p14:creationId xmlns:p14="http://schemas.microsoft.com/office/powerpoint/2010/main" val="192930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5648" y="441325"/>
            <a:ext cx="7786800" cy="89944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0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Klik om de titel van deze dia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45648" y="2059200"/>
            <a:ext cx="7858800" cy="410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Arial"/>
              <a:buChar char="•"/>
              <a:defRPr sz="1800">
                <a:solidFill>
                  <a:srgbClr val="444444"/>
                </a:solidFill>
                <a:latin typeface="Arial"/>
                <a:cs typeface="Arial"/>
              </a:defRPr>
            </a:lvl1pPr>
            <a:lvl2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2pPr>
            <a:lvl3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3pPr>
            <a:lvl4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4pPr>
            <a:lvl5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6168" y="1340808"/>
            <a:ext cx="7786800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nl-NL" dirty="0"/>
              <a:t>Klik om een subtitel of andere uitleg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29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8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.M..beukema@pl.hanze.nl" TargetMode="External"/><Relationship Id="rId2" Type="http://schemas.openxmlformats.org/officeDocument/2006/relationships/hyperlink" Target="mailto:Piet.verstegen@inholland.nl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A.vanaalst@Rotterdam.n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latin typeface="Arial" charset="0"/>
              </a:rPr>
              <a:t>Werken aan werk, voor de bijstand</a:t>
            </a:r>
            <a:endParaRPr lang="nl-NL" dirty="0"/>
          </a:p>
        </p:txBody>
      </p:sp>
      <p:sp>
        <p:nvSpPr>
          <p:cNvPr id="3" name="Ondertitel 2"/>
          <p:cNvSpPr txBox="1">
            <a:spLocks/>
          </p:cNvSpPr>
          <p:nvPr/>
        </p:nvSpPr>
        <p:spPr>
          <a:xfrm>
            <a:off x="1080000" y="4292600"/>
            <a:ext cx="6876550" cy="118189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168"/>
              </a:spcBef>
              <a:buFont typeface="Arial"/>
              <a:buNone/>
              <a:defRPr sz="36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NL" sz="1800" dirty="0" err="1">
                <a:solidFill>
                  <a:sysClr val="windowText" lastClr="000000">
                    <a:tint val="75000"/>
                  </a:sysClr>
                </a:solidFill>
                <a:latin typeface="Calibri"/>
                <a:cs typeface="+mn-cs"/>
              </a:rPr>
              <a:t>Leni</a:t>
            </a:r>
            <a:r>
              <a:rPr lang="nl-NL" sz="1800" dirty="0">
                <a:solidFill>
                  <a:sysClr val="windowText" lastClr="000000">
                    <a:tint val="75000"/>
                  </a:sysClr>
                </a:solidFill>
                <a:latin typeface="Calibri"/>
                <a:cs typeface="+mn-cs"/>
              </a:rPr>
              <a:t> </a:t>
            </a:r>
            <a:r>
              <a:rPr lang="nl-NL" sz="1800" dirty="0" err="1">
                <a:solidFill>
                  <a:sysClr val="windowText" lastClr="000000">
                    <a:tint val="75000"/>
                  </a:sysClr>
                </a:solidFill>
                <a:latin typeface="Calibri"/>
                <a:cs typeface="+mn-cs"/>
              </a:rPr>
              <a:t>Beukema</a:t>
            </a:r>
            <a:r>
              <a:rPr lang="nl-NL" sz="1800" dirty="0">
                <a:solidFill>
                  <a:sysClr val="windowText" lastClr="000000">
                    <a:tint val="75000"/>
                  </a:sysClr>
                </a:solidFill>
                <a:latin typeface="Calibri"/>
                <a:cs typeface="+mn-cs"/>
              </a:rPr>
              <a:t>, Lector Duurzaam HRM, Hogeschool Hanze Groningen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sz="1800" dirty="0">
                <a:solidFill>
                  <a:sysClr val="windowText" lastClr="000000">
                    <a:tint val="75000"/>
                  </a:sysClr>
                </a:solidFill>
                <a:latin typeface="Calibri"/>
                <a:cs typeface="+mn-cs"/>
              </a:rPr>
              <a:t>Piet </a:t>
            </a:r>
            <a:r>
              <a:rPr lang="nl-NL" sz="1800" dirty="0" err="1">
                <a:solidFill>
                  <a:sysClr val="windowText" lastClr="000000">
                    <a:tint val="75000"/>
                  </a:sysClr>
                </a:solidFill>
                <a:latin typeface="Calibri"/>
                <a:cs typeface="+mn-cs"/>
              </a:rPr>
              <a:t>Verstegen</a:t>
            </a:r>
            <a:r>
              <a:rPr lang="nl-NL" sz="1800" dirty="0">
                <a:solidFill>
                  <a:sysClr val="windowText" lastClr="000000">
                    <a:tint val="75000"/>
                  </a:sysClr>
                </a:solidFill>
                <a:latin typeface="Calibri"/>
                <a:cs typeface="+mn-cs"/>
              </a:rPr>
              <a:t>, Onderzoeker Lectoraat HRM,  Hogeschool </a:t>
            </a:r>
            <a:r>
              <a:rPr lang="nl-NL" sz="1800" dirty="0" err="1">
                <a:solidFill>
                  <a:sysClr val="windowText" lastClr="000000">
                    <a:tint val="75000"/>
                  </a:sysClr>
                </a:solidFill>
                <a:latin typeface="Calibri"/>
                <a:cs typeface="+mn-cs"/>
              </a:rPr>
              <a:t>Inholland</a:t>
            </a:r>
            <a:r>
              <a:rPr lang="nl-NL" sz="1800" dirty="0">
                <a:solidFill>
                  <a:sysClr val="windowText" lastClr="000000">
                    <a:tint val="75000"/>
                  </a:sysClr>
                </a:solidFill>
                <a:latin typeface="Calibri"/>
                <a:cs typeface="+mn-cs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sz="1800" dirty="0">
                <a:solidFill>
                  <a:sysClr val="windowText" lastClr="000000">
                    <a:tint val="75000"/>
                  </a:sysClr>
                </a:solidFill>
                <a:latin typeface="Calibri"/>
                <a:cs typeface="+mn-cs"/>
              </a:rPr>
              <a:t>Astrid van Aalst, Projectleider WW@</a:t>
            </a:r>
            <a:r>
              <a:rPr lang="nl-NL" sz="1800" dirty="0" err="1">
                <a:solidFill>
                  <a:sysClr val="windowText" lastClr="000000">
                    <a:tint val="75000"/>
                  </a:sysClr>
                </a:solidFill>
                <a:latin typeface="Calibri"/>
                <a:cs typeface="+mn-cs"/>
              </a:rPr>
              <a:t>Work</a:t>
            </a:r>
            <a:r>
              <a:rPr lang="nl-NL" sz="1800" dirty="0">
                <a:solidFill>
                  <a:sysClr val="windowText" lastClr="000000">
                    <a:tint val="75000"/>
                  </a:sysClr>
                </a:solidFill>
                <a:latin typeface="Calibri"/>
                <a:cs typeface="+mn-cs"/>
              </a:rPr>
              <a:t>,  Gemeente Rotterdam</a:t>
            </a:r>
          </a:p>
          <a:p>
            <a:pPr fontAlgn="auto">
              <a:spcAft>
                <a:spcPts val="0"/>
              </a:spcAft>
              <a:defRPr/>
            </a:pPr>
            <a:endParaRPr lang="nl-NL" sz="2800" dirty="0">
              <a:solidFill>
                <a:sysClr val="windowText" lastClr="000000">
                  <a:tint val="75000"/>
                </a:sysClr>
              </a:solidFill>
              <a:latin typeface="Calibri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906272"/>
            <a:ext cx="1878892" cy="717632"/>
          </a:xfrm>
          <a:prstGeom prst="rect">
            <a:avLst/>
          </a:prstGeom>
        </p:spPr>
      </p:pic>
      <p:pic>
        <p:nvPicPr>
          <p:cNvPr id="6" name="Afbeelding 5" descr="HRM Congres logo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70" y="906272"/>
            <a:ext cx="2345307" cy="4320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 2 (via  </a:t>
            </a:r>
            <a:r>
              <a:rPr lang="nl-NL" dirty="0" err="1"/>
              <a:t>mentimeter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dirty="0"/>
              <a:t>Stelling 5</a:t>
            </a:r>
          </a:p>
          <a:p>
            <a:r>
              <a:rPr lang="nl-NL" dirty="0"/>
              <a:t> Activering is in de kern een </a:t>
            </a:r>
            <a:r>
              <a:rPr lang="nl-NL" dirty="0" err="1"/>
              <a:t>mindshift</a:t>
            </a:r>
            <a:r>
              <a:rPr lang="nl-NL" dirty="0"/>
              <a:t> bij de klant:  willen zoek naar een broodbaan </a:t>
            </a:r>
            <a:r>
              <a:rPr lang="nl-NL" dirty="0" err="1"/>
              <a:t>i.p.v.</a:t>
            </a:r>
            <a:r>
              <a:rPr lang="nl-NL" dirty="0"/>
              <a:t> de oude droombaan</a:t>
            </a:r>
          </a:p>
          <a:p>
            <a:pPr>
              <a:buNone/>
            </a:pPr>
            <a:r>
              <a:rPr lang="nl-NL" dirty="0"/>
              <a:t> </a:t>
            </a:r>
          </a:p>
          <a:p>
            <a:pPr>
              <a:buNone/>
            </a:pPr>
            <a:r>
              <a:rPr lang="nl-NL" dirty="0"/>
              <a:t>Stelling  6</a:t>
            </a:r>
          </a:p>
          <a:p>
            <a:r>
              <a:rPr lang="nl-NL" dirty="0"/>
              <a:t>Voor klanten is een vast contactpersoon en frequent contact een zeer belangrijke stimulans om actief te worden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Stelling 7</a:t>
            </a:r>
          </a:p>
          <a:p>
            <a:r>
              <a:rPr lang="nl-NL" dirty="0"/>
              <a:t>Klantenmanagers van Sociale Diensten kunnen activering beter starten vanuit beschikbare vacatures dan vanuit de klant (het aanbod). </a:t>
            </a:r>
          </a:p>
          <a:p>
            <a:pPr>
              <a:buNone/>
            </a:pPr>
            <a:r>
              <a:rPr lang="nl-NL" dirty="0"/>
              <a:t> </a:t>
            </a:r>
          </a:p>
          <a:p>
            <a:pPr>
              <a:buNone/>
            </a:pPr>
            <a:r>
              <a:rPr lang="nl-NL" dirty="0"/>
              <a:t>Stelling 8</a:t>
            </a:r>
          </a:p>
          <a:p>
            <a:pPr>
              <a:buNone/>
            </a:pPr>
            <a:r>
              <a:rPr lang="nl-NL" dirty="0"/>
              <a:t>*     Informele contacten tussen professionals onderling van gemeentelijke afdelingen en met UWV medewerkers zijn een noodzakelijke, maar niet voldoende voorwaarde voor  samenwerking 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200" dirty="0"/>
              <a:t>Uitvoering</a:t>
            </a:r>
            <a:br>
              <a:rPr lang="nl-NL" sz="3200"/>
            </a:br>
            <a:r>
              <a:rPr lang="nl-NL" sz="3200" i="1"/>
              <a:t>Werving en classificatie vanuit klant</a:t>
            </a:r>
            <a:endParaRPr lang="nl-NL" sz="32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45648" y="1700808"/>
            <a:ext cx="7858800" cy="4106104"/>
          </a:xfrm>
        </p:spPr>
        <p:txBody>
          <a:bodyPr>
            <a:normAutofit fontScale="92500"/>
          </a:bodyPr>
          <a:lstStyle/>
          <a:p>
            <a:r>
              <a:rPr lang="nl-NL" sz="2400" dirty="0"/>
              <a:t>Toon van verplichting deelname voorlichting is een must.</a:t>
            </a:r>
          </a:p>
          <a:p>
            <a:endParaRPr lang="nl-NL" sz="2400" dirty="0"/>
          </a:p>
          <a:p>
            <a:r>
              <a:rPr lang="nl-NL" sz="2400" dirty="0"/>
              <a:t>Boodschap over Bijstand als onaantrekkelijk perspectief werkt activerend.</a:t>
            </a:r>
          </a:p>
          <a:p>
            <a:endParaRPr lang="nl-NL" sz="2400" dirty="0"/>
          </a:p>
          <a:p>
            <a:r>
              <a:rPr lang="nl-NL" sz="2400" dirty="0"/>
              <a:t>Voorselectie van potentiële deelnemers aan MAXWW versterkt het traject.</a:t>
            </a:r>
          </a:p>
          <a:p>
            <a:endParaRPr lang="nl-NL" sz="2400" dirty="0"/>
          </a:p>
          <a:p>
            <a:r>
              <a:rPr lang="nl-NL" sz="2400" dirty="0"/>
              <a:t>In WW-periode geen harde verplichting, dwang of sanctionering t.a.v. oprekken zoekgedrag.</a:t>
            </a:r>
          </a:p>
        </p:txBody>
      </p:sp>
    </p:spTree>
    <p:extLst>
      <p:ext uri="{BB962C8B-B14F-4D97-AF65-F5344CB8AC3E}">
        <p14:creationId xmlns:p14="http://schemas.microsoft.com/office/powerpoint/2010/main" val="349962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Uitvoering</a:t>
            </a:r>
            <a:br>
              <a:rPr lang="nl-NL" sz="2800" dirty="0"/>
            </a:br>
            <a:r>
              <a:rPr lang="nl-NL" sz="2800" i="1" dirty="0"/>
              <a:t>Transformatie</a:t>
            </a:r>
            <a:endParaRPr lang="nl-NL" sz="28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45648" y="1628800"/>
            <a:ext cx="7858800" cy="4106104"/>
          </a:xfrm>
        </p:spPr>
        <p:txBody>
          <a:bodyPr>
            <a:normAutofit/>
          </a:bodyPr>
          <a:lstStyle/>
          <a:p>
            <a:r>
              <a:rPr lang="nl-NL" sz="2400" dirty="0"/>
              <a:t>Vrijwilligheid deelname en regie bij deelnemers</a:t>
            </a:r>
          </a:p>
          <a:p>
            <a:pPr>
              <a:buNone/>
            </a:pPr>
            <a:endParaRPr lang="nl-NL" sz="2400" dirty="0"/>
          </a:p>
          <a:p>
            <a:r>
              <a:rPr lang="nl-NL" sz="2400" dirty="0"/>
              <a:t>Vaste contactpersoon in laatste WW-periode</a:t>
            </a:r>
          </a:p>
          <a:p>
            <a:endParaRPr lang="nl-NL" sz="2400" dirty="0"/>
          </a:p>
          <a:p>
            <a:r>
              <a:rPr lang="nl-NL" sz="2400" dirty="0"/>
              <a:t>Veelvuldig contact (wekelijks) via verschillende kanalen</a:t>
            </a:r>
          </a:p>
          <a:p>
            <a:pPr>
              <a:buNone/>
            </a:pPr>
            <a:endParaRPr lang="nl-NL" sz="2400" dirty="0"/>
          </a:p>
          <a:p>
            <a:r>
              <a:rPr lang="nl-NL" sz="2400" dirty="0"/>
              <a:t>Beïnvloeden </a:t>
            </a:r>
            <a:r>
              <a:rPr lang="nl-NL" sz="2400" dirty="0" err="1"/>
              <a:t>mindset</a:t>
            </a:r>
            <a:r>
              <a:rPr lang="nl-NL" sz="2400" dirty="0"/>
              <a:t> klant: contact gericht op activering en zelfredzaamheid</a:t>
            </a:r>
          </a:p>
          <a:p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274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441324"/>
            <a:ext cx="5472608" cy="993775"/>
          </a:xfrm>
        </p:spPr>
        <p:txBody>
          <a:bodyPr>
            <a:normAutofit fontScale="90000"/>
          </a:bodyPr>
          <a:lstStyle/>
          <a:p>
            <a:r>
              <a:rPr lang="nl-NL" sz="3200" dirty="0"/>
              <a:t>Uitvoering</a:t>
            </a:r>
            <a:br>
              <a:rPr lang="nl-NL" sz="3200" dirty="0"/>
            </a:br>
            <a:r>
              <a:rPr lang="nl-NL" sz="3200" dirty="0"/>
              <a:t>Uitstroom MAX WW teams</a:t>
            </a:r>
            <a:endParaRPr lang="nl-NL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/>
          <a:srcRect l="30721" r="30721"/>
          <a:stretch>
            <a:fillRect/>
          </a:stretch>
        </p:blipFill>
        <p:spPr>
          <a:xfrm>
            <a:off x="5580112" y="3428999"/>
            <a:ext cx="2952328" cy="2697163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755576" y="1435100"/>
            <a:ext cx="3600400" cy="46910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nl-NL" sz="2000" dirty="0"/>
              <a:t> Administratie bijhouden, meten is weten.</a:t>
            </a:r>
          </a:p>
          <a:p>
            <a:endParaRPr lang="nl-NL" sz="2000" dirty="0"/>
          </a:p>
          <a:p>
            <a:pPr>
              <a:buFont typeface="Arial"/>
              <a:buChar char="•"/>
            </a:pPr>
            <a:r>
              <a:rPr lang="nl-NL" sz="2000" dirty="0"/>
              <a:t> Geen persoonlijke targets maar teamtargets.</a:t>
            </a:r>
          </a:p>
          <a:p>
            <a:endParaRPr lang="nl-NL" sz="2000" dirty="0"/>
          </a:p>
          <a:p>
            <a:pPr>
              <a:buFont typeface="Arial"/>
              <a:buChar char="•"/>
            </a:pPr>
            <a:r>
              <a:rPr lang="nl-NL" sz="2000" dirty="0"/>
              <a:t> Wens om te werken met </a:t>
            </a:r>
            <a:r>
              <a:rPr lang="nl-NL" sz="2000" dirty="0" err="1"/>
              <a:t>caseload</a:t>
            </a:r>
            <a:r>
              <a:rPr lang="nl-NL" sz="2000" dirty="0"/>
              <a:t> en target.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234737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441324"/>
            <a:ext cx="5472608" cy="993775"/>
          </a:xfrm>
        </p:spPr>
        <p:txBody>
          <a:bodyPr>
            <a:normAutofit fontScale="90000"/>
          </a:bodyPr>
          <a:lstStyle/>
          <a:p>
            <a:r>
              <a:rPr lang="nl-NL" sz="3200" dirty="0"/>
              <a:t>Uitvoering</a:t>
            </a:r>
            <a:br>
              <a:rPr lang="nl-NL" sz="3200" dirty="0"/>
            </a:br>
            <a:r>
              <a:rPr lang="nl-NL" sz="3200" i="1" dirty="0"/>
              <a:t>Instroom in Bijstand</a:t>
            </a:r>
            <a:endParaRPr lang="nl-NL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/>
          <a:srcRect l="30721" r="30721"/>
          <a:stretch>
            <a:fillRect/>
          </a:stretch>
        </p:blipFill>
        <p:spPr>
          <a:xfrm>
            <a:off x="5580112" y="3428999"/>
            <a:ext cx="2952328" cy="2697163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755576" y="1435100"/>
            <a:ext cx="3600400" cy="4691063"/>
          </a:xfrm>
        </p:spPr>
        <p:txBody>
          <a:bodyPr/>
          <a:lstStyle/>
          <a:p>
            <a:r>
              <a:rPr lang="nl-NL" sz="2000" dirty="0"/>
              <a:t>Intake overnieuw</a:t>
            </a:r>
          </a:p>
          <a:p>
            <a:r>
              <a:rPr lang="nl-NL" sz="2000" dirty="0"/>
              <a:t>	</a:t>
            </a:r>
            <a:r>
              <a:rPr lang="nl-NL" sz="1600" dirty="0"/>
              <a:t>geen formele overdracht 	gegevens</a:t>
            </a:r>
          </a:p>
          <a:p>
            <a:r>
              <a:rPr lang="nl-NL" sz="1600" dirty="0"/>
              <a:t>	informele overdracht helpt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De landing wordt wat zachter bij ketensamenwerking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Activerende werkintake als voorschot op inkomensintake</a:t>
            </a:r>
          </a:p>
          <a:p>
            <a:r>
              <a:rPr lang="nl-NL" sz="2000" dirty="0"/>
              <a:t>(voorbeeld Rotterdam)</a:t>
            </a:r>
          </a:p>
          <a:p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234737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Aanwijzingen voor implementatie fitting </a:t>
            </a:r>
            <a:r>
              <a:rPr lang="nl-NL" dirty="0" err="1"/>
              <a:t>practices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400" dirty="0"/>
              <a:t>Innovatie is vooral draaiend krijgen van een keten en niet zozeer nieuwe instrumenten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Operationeel beginnen met vraagstukken vanuit primair proces creëert afstemming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Appel op professionele trots van uitvoerenden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Inbedding en borging door lerende aanpak met 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000" dirty="0"/>
              <a:t>kwaliteitsmetingen</a:t>
            </a:r>
          </a:p>
          <a:p>
            <a:pPr marL="0" indent="0">
              <a:buNone/>
            </a:pPr>
            <a:r>
              <a:rPr lang="nl-NL" sz="2000" dirty="0"/>
              <a:t>	bespreken casuïstiek</a:t>
            </a:r>
          </a:p>
          <a:p>
            <a:pPr marL="0" indent="0">
              <a:buNone/>
            </a:pPr>
            <a:r>
              <a:rPr lang="nl-NL" sz="2000" dirty="0"/>
              <a:t>	versterken informele afstemming</a:t>
            </a: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789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ervaringen in het land?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Wie is bezig met uitvoeren van een MAX-WW project?</a:t>
            </a:r>
          </a:p>
          <a:p>
            <a:r>
              <a:rPr lang="nl-NL" sz="2800" dirty="0"/>
              <a:t>Wie overweegt of is bezig met plannen voor een dergelijk team?</a:t>
            </a:r>
          </a:p>
          <a:p>
            <a:r>
              <a:rPr lang="nl-NL" sz="2800" dirty="0"/>
              <a:t>Bij wie lossen ze de aansluiting heel anders op?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25 juni inspiratiebijeenkomst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990600" y="1700808"/>
            <a:ext cx="58674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Inspiratiebijeenkomst ‘Ruimte voor afstemming tussen WW en Bijstand: maak er samen werk van’</a:t>
            </a:r>
          </a:p>
          <a:p>
            <a:r>
              <a:rPr lang="nl-NL" sz="2400" dirty="0"/>
              <a:t>Slotbijeenkomst onderzoek “Uit de WW in de Bijstand”, over een betere “fit” tussen WW en Bijstand</a:t>
            </a:r>
          </a:p>
          <a:p>
            <a:r>
              <a:rPr lang="nl-NL" sz="2400" dirty="0"/>
              <a:t> </a:t>
            </a:r>
          </a:p>
          <a:p>
            <a:r>
              <a:rPr lang="nl-NL" sz="2400" dirty="0"/>
              <a:t>25 juni 2018; 14-17 uur.</a:t>
            </a:r>
          </a:p>
          <a:p>
            <a:r>
              <a:rPr lang="nl-NL" sz="2400" dirty="0"/>
              <a:t>Locatie: Hogeschool </a:t>
            </a:r>
            <a:r>
              <a:rPr lang="nl-NL" sz="2400" dirty="0" err="1"/>
              <a:t>Inholland</a:t>
            </a:r>
            <a:r>
              <a:rPr lang="nl-NL" sz="2400" dirty="0"/>
              <a:t>, </a:t>
            </a:r>
            <a:r>
              <a:rPr lang="nl-NL" sz="2400" dirty="0" err="1"/>
              <a:t>Wildenborch</a:t>
            </a:r>
            <a:r>
              <a:rPr lang="nl-NL" sz="2400" dirty="0"/>
              <a:t> 6, 1112 XB </a:t>
            </a:r>
            <a:r>
              <a:rPr lang="nl-NL" sz="2400" dirty="0" err="1"/>
              <a:t>Diemen</a:t>
            </a:r>
            <a:endParaRPr lang="nl-NL" sz="2400" dirty="0"/>
          </a:p>
          <a:p>
            <a:r>
              <a:rPr lang="nl-NL" sz="2400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Contact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>
                <a:hlinkClick r:id="rId2"/>
              </a:rPr>
              <a:t>Piet.verstegen@inholland.nl</a:t>
            </a:r>
            <a:endParaRPr lang="nl-NL" sz="2000" dirty="0"/>
          </a:p>
          <a:p>
            <a:r>
              <a:rPr lang="nl-NL" sz="2000" dirty="0">
                <a:hlinkClick r:id="rId3"/>
              </a:rPr>
              <a:t>L.m.beukema@pl.hanze.nl</a:t>
            </a:r>
            <a:endParaRPr lang="nl-NL" sz="2000" dirty="0"/>
          </a:p>
          <a:p>
            <a:r>
              <a:rPr lang="nl-NL" sz="2000" dirty="0">
                <a:hlinkClick r:id="rId4"/>
              </a:rPr>
              <a:t>A.vanaalst@Rotterdam.nl</a:t>
            </a:r>
            <a:endParaRPr lang="nl-NL" sz="2000" dirty="0"/>
          </a:p>
          <a:p>
            <a:endParaRPr lang="nl-NL" dirty="0"/>
          </a:p>
          <a:p>
            <a:pPr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Activeren is sollicitatieplicht vanuit zoekgedrag oude baan + </a:t>
            </a:r>
          </a:p>
          <a:p>
            <a:r>
              <a:rPr lang="nl-NL" sz="2400" dirty="0"/>
              <a:t>digitale dienstverlening </a:t>
            </a:r>
          </a:p>
          <a:p>
            <a:r>
              <a:rPr lang="nl-NL" sz="2400" dirty="0"/>
              <a:t> de laatste tijd maatwerk face tot face</a:t>
            </a:r>
          </a:p>
          <a:p>
            <a:r>
              <a:rPr lang="nl-NL" sz="2400" dirty="0"/>
              <a:t>(vrijwel) geen mogelijkheid tot vrijwilligerswerk</a:t>
            </a:r>
          </a:p>
          <a:p>
            <a:pPr>
              <a:buNone/>
            </a:pPr>
            <a:endParaRPr lang="nl-NL" sz="2400" dirty="0"/>
          </a:p>
          <a:p>
            <a:pPr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nl-NL" dirty="0"/>
              <a:t>Kenmerken WW (UWV tijdperk)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Uitvoering</a:t>
            </a:r>
            <a:br>
              <a:rPr lang="nl-NL" sz="2800" dirty="0"/>
            </a:br>
            <a:r>
              <a:rPr lang="nl-NL" sz="2800" i="1" dirty="0"/>
              <a:t>Transformatie (backstage) </a:t>
            </a:r>
            <a:endParaRPr lang="nl-NL" sz="28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sz="2400" dirty="0"/>
              <a:t>Informatiesystemen ontsluiten</a:t>
            </a:r>
          </a:p>
          <a:p>
            <a:pPr marL="0" indent="0">
              <a:buNone/>
            </a:pPr>
            <a:r>
              <a:rPr lang="nl-NL" sz="2000" dirty="0"/>
              <a:t>	Bij elkaar binnenkijken</a:t>
            </a:r>
          </a:p>
          <a:p>
            <a:pPr marL="0" indent="0">
              <a:buNone/>
            </a:pPr>
            <a:r>
              <a:rPr lang="nl-NL" sz="2000" dirty="0"/>
              <a:t>	Privacy klanten</a:t>
            </a:r>
          </a:p>
          <a:p>
            <a:pPr marL="0" indent="0">
              <a:buNone/>
            </a:pPr>
            <a:r>
              <a:rPr lang="nl-NL" sz="2000" dirty="0"/>
              <a:t>	Tussensysteem maken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400" dirty="0"/>
              <a:t>Persoonlijk contact uitvoerenden voor overleg</a:t>
            </a:r>
          </a:p>
          <a:p>
            <a:pPr marL="0" indent="0">
              <a:buNone/>
            </a:pPr>
            <a:r>
              <a:rPr lang="nl-NL" sz="2000" dirty="0"/>
              <a:t>	Max-WW functionaris</a:t>
            </a:r>
          </a:p>
          <a:p>
            <a:pPr marL="0" indent="0">
              <a:buNone/>
            </a:pPr>
            <a:r>
              <a:rPr lang="nl-NL" sz="2000" dirty="0"/>
              <a:t>	Max-WW team</a:t>
            </a:r>
          </a:p>
          <a:p>
            <a:pPr marL="0" indent="0">
              <a:buNone/>
            </a:pPr>
            <a:r>
              <a:rPr lang="nl-NL" sz="2000" dirty="0"/>
              <a:t>	Anders: ken je collega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400" dirty="0"/>
              <a:t>Vaardigheden coaches</a:t>
            </a:r>
          </a:p>
          <a:p>
            <a:pPr marL="0" indent="0">
              <a:buNone/>
            </a:pPr>
            <a:r>
              <a:rPr lang="nl-NL" sz="2000" dirty="0"/>
              <a:t>	Balans rechtmatigheid/ doelmatigheid</a:t>
            </a:r>
          </a:p>
          <a:p>
            <a:pPr marL="0" indent="0">
              <a:buNone/>
            </a:pPr>
            <a:r>
              <a:rPr lang="nl-NL" sz="2000" dirty="0"/>
              <a:t>	Methodisch, kennis arbeidsmarkt, omgaan met complexe problematiek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966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Uitvoering</a:t>
            </a:r>
            <a:br>
              <a:rPr lang="nl-NL" sz="2800" dirty="0"/>
            </a:br>
            <a:r>
              <a:rPr lang="nl-NL" sz="2800" i="1" dirty="0"/>
              <a:t>Uitstroom uit WW</a:t>
            </a:r>
            <a:endParaRPr lang="nl-NL" sz="28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/>
              <a:t>Administratie bijhouden, wel meten, geen persoonlijke targets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 err="1"/>
              <a:t>Bossche</a:t>
            </a:r>
            <a:r>
              <a:rPr lang="nl-NL" sz="2400" dirty="0"/>
              <a:t> model werkt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Preventie voor gemeenten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Samen op een plek (Nijmegen) nog geen garantie </a:t>
            </a:r>
            <a:br>
              <a:rPr lang="nl-NL" sz="2400" dirty="0"/>
            </a:br>
            <a:r>
              <a:rPr lang="nl-NL" sz="2400" dirty="0"/>
              <a:t>op samenwerking; samen op een plek werkt wel in Dordrecht	 en in Delfzijl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368" y="2971800"/>
            <a:ext cx="2895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35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Organisatorische kaders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Uitwisseling professionals</a:t>
            </a:r>
          </a:p>
          <a:p>
            <a:pPr marL="0" indent="0">
              <a:buNone/>
            </a:pPr>
            <a:r>
              <a:rPr lang="nl-NL" sz="2000" dirty="0"/>
              <a:t>	Detachering vanuit gemeente bij UWV</a:t>
            </a:r>
          </a:p>
          <a:p>
            <a:pPr marL="0" indent="0">
              <a:buNone/>
            </a:pPr>
            <a:r>
              <a:rPr lang="nl-NL" sz="2000" dirty="0"/>
              <a:t>	Tussen organisaties een team</a:t>
            </a:r>
          </a:p>
          <a:p>
            <a:pPr marL="0" indent="0">
              <a:buNone/>
            </a:pPr>
            <a:r>
              <a:rPr lang="nl-NL" sz="2000" dirty="0"/>
              <a:t>	Bij gemeente schuift iemand van UWV aan</a:t>
            </a:r>
            <a:r>
              <a:rPr lang="nl-NL" sz="2400" dirty="0"/>
              <a:t> 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000" dirty="0"/>
              <a:t>Overleg over klanten als zich dat aandient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Teamwork</a:t>
            </a:r>
          </a:p>
          <a:p>
            <a:pPr marL="0" indent="0">
              <a:buNone/>
            </a:pPr>
            <a:r>
              <a:rPr lang="nl-NL" sz="2000" dirty="0"/>
              <a:t>	gezamenlijk team bevordert gezamenlijke visie en aanpak</a:t>
            </a:r>
          </a:p>
          <a:p>
            <a:pPr marL="0" indent="0">
              <a:buNone/>
            </a:pPr>
            <a:r>
              <a:rPr lang="nl-NL" sz="2000" dirty="0"/>
              <a:t>	teamtargets</a:t>
            </a:r>
          </a:p>
          <a:p>
            <a:pPr marL="0" indent="0">
              <a:buNone/>
            </a:pPr>
            <a:r>
              <a:rPr lang="nl-NL" sz="2000" dirty="0"/>
              <a:t>	wens om te werken met caseload en target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678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Organisatorische kaders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Instrumenten uit Bijstand ook inzetten bij Max-WW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Privacy als </a:t>
            </a:r>
            <a:r>
              <a:rPr lang="nl-NL" sz="2400" dirty="0" err="1"/>
              <a:t>bottlenek</a:t>
            </a:r>
            <a:endParaRPr lang="nl-NL" sz="2400" dirty="0"/>
          </a:p>
          <a:p>
            <a:pPr marL="0" indent="0">
              <a:buNone/>
            </a:pPr>
            <a:r>
              <a:rPr lang="nl-NL" sz="2000" dirty="0"/>
              <a:t>	Uitwisselen van gegevens makkelijker bij detacheringen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400" dirty="0"/>
              <a:t>Wijze van verantwoording</a:t>
            </a:r>
          </a:p>
          <a:p>
            <a:pPr marL="0" indent="0">
              <a:buNone/>
            </a:pPr>
            <a:r>
              <a:rPr lang="nl-NL" sz="2000" dirty="0"/>
              <a:t>	Resultaten uitstroom vastleggen in Max-WW periode</a:t>
            </a:r>
          </a:p>
          <a:p>
            <a:pPr marL="0" indent="0">
              <a:buNone/>
            </a:pPr>
            <a:r>
              <a:rPr lang="nl-NL" sz="2000" dirty="0"/>
              <a:t>	Targets of niet</a:t>
            </a:r>
          </a:p>
          <a:p>
            <a:pPr marL="0" indent="0">
              <a:buNone/>
            </a:pPr>
            <a:r>
              <a:rPr lang="nl-NL" sz="2000" dirty="0"/>
              <a:t>	Convenant of niet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391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Beleid en strategie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000" dirty="0"/>
              <a:t>Belang gemeenten bij preventie groot. Preventie en prikkels zijn voor hen centrale begrippen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UWV enthousiast bij positieve resultaten uitstroom,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Het lokale UWV moet beleidsruimte maken door bv de status van </a:t>
            </a:r>
            <a:r>
              <a:rPr lang="nl-NL" sz="2000" dirty="0" err="1"/>
              <a:t>Pilot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Gemeenten financieren detacheringen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Uitvoering heeft baat bij rust gemeentepolitiek (in ieder geval) en steun bij experimenten Max-WW (liefst)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Rol arbeidsmarktregio verschillend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09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Adagium: Actief zijn , betaald of niet, werken aan werknemersvaardigheden</a:t>
            </a:r>
          </a:p>
          <a:p>
            <a:r>
              <a:rPr lang="nl-NL" dirty="0"/>
              <a:t>(veelal) verplicht inschrijven uitzendbureau</a:t>
            </a:r>
          </a:p>
          <a:p>
            <a:r>
              <a:rPr lang="nl-NL" dirty="0"/>
              <a:t>Een vorm van tegenprestatie (wederkerigheid)</a:t>
            </a:r>
          </a:p>
          <a:p>
            <a:r>
              <a:rPr lang="nl-NL" dirty="0"/>
              <a:t>Activering door een klantmanager, face tot face</a:t>
            </a:r>
          </a:p>
          <a:p>
            <a:r>
              <a:rPr lang="nl-NL" dirty="0"/>
              <a:t>Hulpprogramma’s van Maatschappelijke Ondersteuning voor hardnekkig </a:t>
            </a:r>
            <a:r>
              <a:rPr lang="nl-NL" dirty="0" err="1"/>
              <a:t>problematieken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nl-NL" dirty="0"/>
              <a:t>Kenmerken Bijstand en gemeentelijke activering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52C8BAC-E4B3-4184-A4E6-03848411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Onderzoekskader WAAR gekeken?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95B6B77-54E3-4FB8-A0F9-4A8FEDBE3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Rotterdam-Zuid, Nijmegen, Drechtsteden , Assen, Delfzijl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DD60873-EDD9-4D4C-B53B-4D3F862A035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78" y="3372151"/>
            <a:ext cx="2478774" cy="762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E1CD35-0AE0-4E4C-BCC1-CB98EA3FB147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3" y="2085497"/>
            <a:ext cx="2930525" cy="119062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6372B10-87BB-4D8E-9987-2DB6E0977D49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687" y="5592783"/>
            <a:ext cx="21209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732524-FC5B-4466-8EFD-8540EA2DE6C6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94592" y="5236995"/>
            <a:ext cx="26642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FB75DEE-9728-4E63-A708-AF6FCC0AE967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53888" y="4399106"/>
            <a:ext cx="3810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57BC912-2AAA-4C40-B952-85AE43A27D61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2" y="4326208"/>
            <a:ext cx="3345180" cy="762000"/>
          </a:xfrm>
          <a:prstGeom prst="rect">
            <a:avLst/>
          </a:prstGeom>
        </p:spPr>
      </p:pic>
      <p:pic>
        <p:nvPicPr>
          <p:cNvPr id="1026" name="Picture 2" descr="Afbeeldingsresultaat voor logo het rijk van nijmegen">
            <a:extLst>
              <a:ext uri="{FF2B5EF4-FFF2-40B4-BE49-F238E27FC236}">
                <a16:creationId xmlns:a16="http://schemas.microsoft.com/office/drawing/2014/main" id="{8C987E52-4964-4F04-88AF-CC2CE3310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25719"/>
            <a:ext cx="1908093" cy="155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4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Hoofdvragen </a:t>
            </a:r>
            <a:r>
              <a:rPr lang="nl-NL" dirty="0" err="1"/>
              <a:t>Lectoraatsonderzoek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sz="2400" dirty="0"/>
              <a:t>Hoe wordt er in succesvolle Regionale Werkbedrijven op zowel </a:t>
            </a:r>
            <a:r>
              <a:rPr lang="nl-NL" sz="2400" dirty="0" err="1"/>
              <a:t>beleids</a:t>
            </a:r>
            <a:r>
              <a:rPr lang="nl-NL" sz="2400" dirty="0"/>
              <a:t>- als uitvoeringsniveau samengewerkt om de afstemming tussen de uitkeringsregimes van WW en bijstand te optimaliseren?</a:t>
            </a:r>
          </a:p>
          <a:p>
            <a:pPr lvl="0"/>
            <a:r>
              <a:rPr lang="nl-NL" sz="2400" dirty="0"/>
              <a:t>Welke mogelijkheden zien de gesprekspartners op de terreinen beleid, organisatie en uitvoering (en de samenhang daartussen) voor een optimalisering van de afstemming van de verschillende activeringsregimes? </a:t>
            </a:r>
          </a:p>
          <a:p>
            <a:pPr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Relevante fasen: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746125" y="2058988"/>
          <a:ext cx="7858125" cy="4106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 het onderzoek is vanuit de gang van de klant gekeken: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Informatievoorziening en Intake</a:t>
            </a:r>
          </a:p>
          <a:p>
            <a:r>
              <a:rPr lang="nl-NL" sz="3200" dirty="0"/>
              <a:t>Diagnose</a:t>
            </a:r>
          </a:p>
          <a:p>
            <a:r>
              <a:rPr lang="nl-NL" sz="3200" dirty="0"/>
              <a:t>Training en Activering</a:t>
            </a:r>
          </a:p>
          <a:p>
            <a:r>
              <a:rPr lang="nl-NL" sz="3200" dirty="0" err="1"/>
              <a:t>Matching</a:t>
            </a:r>
            <a:endParaRPr lang="nl-NL" sz="3200" dirty="0"/>
          </a:p>
          <a:p>
            <a:r>
              <a:rPr lang="nl-NL" sz="3200" dirty="0"/>
              <a:t>Werkgeversbenadering</a:t>
            </a:r>
          </a:p>
          <a:p>
            <a:r>
              <a:rPr lang="nl-NL" sz="3200" dirty="0"/>
              <a:t>Overdracht dossier tussen organisaties en binnen organisaties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Maar eerste jullie </a:t>
            </a:r>
            <a:r>
              <a:rPr lang="nl-NL" dirty="0" err="1"/>
              <a:t>professionel</a:t>
            </a:r>
            <a:r>
              <a:rPr lang="nl-NL" dirty="0"/>
              <a:t> inschatting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Gebruik telefoon of tablet met internet</a:t>
            </a:r>
          </a:p>
          <a:p>
            <a:r>
              <a:rPr lang="nl-NL" sz="2400" dirty="0"/>
              <a:t>Ga naar </a:t>
            </a:r>
            <a:r>
              <a:rPr lang="nl-NL" sz="2400" dirty="0" err="1"/>
              <a:t>www.mentimeter.com</a:t>
            </a:r>
            <a:endParaRPr lang="nl-NL" sz="2400" dirty="0"/>
          </a:p>
          <a:p>
            <a:r>
              <a:rPr lang="nl-NL" sz="2400" dirty="0"/>
              <a:t>Tik de code in 554277</a:t>
            </a:r>
          </a:p>
          <a:p>
            <a:r>
              <a:rPr lang="nl-NL" sz="2400" dirty="0"/>
              <a:t>Reageer op 8 stellingen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 1 (via </a:t>
            </a:r>
            <a:r>
              <a:rPr lang="nl-NL" dirty="0" err="1"/>
              <a:t>mentimeter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dirty="0"/>
              <a:t>Stelling 1</a:t>
            </a:r>
          </a:p>
          <a:p>
            <a:r>
              <a:rPr lang="nl-NL" dirty="0"/>
              <a:t>Voorlichting over consequenties bijstandsregime moet verplicht zijn voor iedereen die binnen 3 maanden voor einde </a:t>
            </a:r>
            <a:r>
              <a:rPr lang="nl-NL" dirty="0" err="1"/>
              <a:t>WW-periode</a:t>
            </a:r>
            <a:r>
              <a:rPr lang="nl-NL" dirty="0"/>
              <a:t> zit.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Stelling 2</a:t>
            </a:r>
          </a:p>
          <a:p>
            <a:r>
              <a:rPr lang="nl-NL" dirty="0"/>
              <a:t>Bij voorlichtingsbijeenkomsten hoort werkaanbod van </a:t>
            </a:r>
            <a:r>
              <a:rPr lang="nl-NL" dirty="0" err="1"/>
              <a:t>matchers</a:t>
            </a:r>
            <a:r>
              <a:rPr lang="nl-NL" dirty="0"/>
              <a:t> en direct trainingsaanbod.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Stelling 3</a:t>
            </a:r>
          </a:p>
          <a:p>
            <a:r>
              <a:rPr lang="nl-NL" dirty="0"/>
              <a:t>Meer dan 33% van het </a:t>
            </a:r>
            <a:r>
              <a:rPr lang="nl-NL" dirty="0" err="1"/>
              <a:t>WW-bestand</a:t>
            </a:r>
            <a:r>
              <a:rPr lang="nl-NL" dirty="0"/>
              <a:t> kon in 2017  in de laatste drie maanden aan het werk door gerichte activering door klantenmanagers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Stelling 4:</a:t>
            </a:r>
          </a:p>
          <a:p>
            <a:pPr>
              <a:buNone/>
            </a:pPr>
            <a:r>
              <a:rPr lang="nl-NL" dirty="0"/>
              <a:t>*     Alleen een apart en  speciaal team in de </a:t>
            </a:r>
            <a:r>
              <a:rPr lang="nl-NL" dirty="0" err="1"/>
              <a:t>WW-periode</a:t>
            </a:r>
            <a:r>
              <a:rPr lang="nl-NL" dirty="0"/>
              <a:t> kan benodigde activering voor </a:t>
            </a:r>
            <a:r>
              <a:rPr lang="nl-NL" dirty="0" err="1"/>
              <a:t>MAXWW-ers</a:t>
            </a:r>
            <a:r>
              <a:rPr lang="nl-NL" dirty="0"/>
              <a:t> effectief oppakken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722</Words>
  <Application>Microsoft Office PowerPoint</Application>
  <PresentationFormat>On-screen Show (4:3)</PresentationFormat>
  <Paragraphs>182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Office-thema</vt:lpstr>
      <vt:lpstr>PowerPoint Presentation</vt:lpstr>
      <vt:lpstr>PowerPoint Presentation</vt:lpstr>
      <vt:lpstr>PowerPoint Presentation</vt:lpstr>
      <vt:lpstr>Onderzoekskader WAAR gekeken?</vt:lpstr>
      <vt:lpstr>Hoofdvragen Lectoraatsonderzoek </vt:lpstr>
      <vt:lpstr>Relevante fasen:</vt:lpstr>
      <vt:lpstr>In het onderzoek is vanuit de gang van de klant gekeken:</vt:lpstr>
      <vt:lpstr>Maar eerste jullie professionel inschatting</vt:lpstr>
      <vt:lpstr>Stellingen 1 (via mentimeter)</vt:lpstr>
      <vt:lpstr>Stellingen 2 (via  mentimeter)</vt:lpstr>
      <vt:lpstr>Uitvoering Werving en classificatie vanuit klant</vt:lpstr>
      <vt:lpstr>Uitvoering Transformatie</vt:lpstr>
      <vt:lpstr>Uitvoering Uitstroom MAX WW teams</vt:lpstr>
      <vt:lpstr>Uitvoering Instroom in Bijstand</vt:lpstr>
      <vt:lpstr>Aanwijzingen voor implementatie fitting practices</vt:lpstr>
      <vt:lpstr>Andere ervaringen in het land?</vt:lpstr>
      <vt:lpstr>25 juni inspiratiebijeenkomst </vt:lpstr>
      <vt:lpstr>Contact</vt:lpstr>
      <vt:lpstr>PowerPoint Presentation</vt:lpstr>
      <vt:lpstr>Uitvoering Transformatie (backstage) </vt:lpstr>
      <vt:lpstr>Uitvoering Uitstroom uit WW</vt:lpstr>
      <vt:lpstr>Organisatorische kaders</vt:lpstr>
      <vt:lpstr>Organisatorische kaders</vt:lpstr>
      <vt:lpstr>Beleid en strategie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Meine Steenbakkers</dc:creator>
  <cp:lastModifiedBy>Verstegen, Piet</cp:lastModifiedBy>
  <cp:revision>48</cp:revision>
  <dcterms:created xsi:type="dcterms:W3CDTF">2018-06-05T08:45:47Z</dcterms:created>
  <dcterms:modified xsi:type="dcterms:W3CDTF">2019-02-28T14:59:08Z</dcterms:modified>
</cp:coreProperties>
</file>