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9"/>
  </p:notesMasterIdLst>
  <p:handoutMasterIdLst>
    <p:handoutMasterId r:id="rId20"/>
  </p:handoutMasterIdLst>
  <p:sldIdLst>
    <p:sldId id="257" r:id="rId3"/>
    <p:sldId id="256" r:id="rId4"/>
    <p:sldId id="262" r:id="rId5"/>
    <p:sldId id="274" r:id="rId6"/>
    <p:sldId id="264" r:id="rId7"/>
    <p:sldId id="267" r:id="rId8"/>
    <p:sldId id="265" r:id="rId9"/>
    <p:sldId id="266" r:id="rId10"/>
    <p:sldId id="271" r:id="rId11"/>
    <p:sldId id="268" r:id="rId12"/>
    <p:sldId id="263" r:id="rId13"/>
    <p:sldId id="270" r:id="rId14"/>
    <p:sldId id="269" r:id="rId15"/>
    <p:sldId id="272" r:id="rId16"/>
    <p:sldId id="273" r:id="rId17"/>
    <p:sldId id="275" r:id="rId18"/>
  </p:sldIdLst>
  <p:sldSz cx="9144000" cy="6858000" type="screen4x3"/>
  <p:notesSz cx="6805613" cy="9944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5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702" y="1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leesplezier</c:v>
                </c:pt>
              </c:strCache>
            </c:strRef>
          </c:tx>
          <c:marker>
            <c:symbol val="none"/>
          </c:marker>
          <c:cat>
            <c:strRef>
              <c:f>Sheet1!$A$2:$A$11</c:f>
              <c:strCache>
                <c:ptCount val="9"/>
                <c:pt idx="0">
                  <c:v>groep 4</c:v>
                </c:pt>
                <c:pt idx="1">
                  <c:v>groep 5</c:v>
                </c:pt>
                <c:pt idx="2">
                  <c:v>groep 6</c:v>
                </c:pt>
                <c:pt idx="3">
                  <c:v>groep 7vmbo</c:v>
                </c:pt>
                <c:pt idx="4">
                  <c:v>groep 8vmbo</c:v>
                </c:pt>
                <c:pt idx="5">
                  <c:v>vmbo1</c:v>
                </c:pt>
                <c:pt idx="6">
                  <c:v>vmbo2</c:v>
                </c:pt>
                <c:pt idx="7">
                  <c:v>vmbo3</c:v>
                </c:pt>
                <c:pt idx="8">
                  <c:v>vmbo4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2.9</c:v>
                </c:pt>
                <c:pt idx="1">
                  <c:v>2.95</c:v>
                </c:pt>
                <c:pt idx="2">
                  <c:v>2.92</c:v>
                </c:pt>
                <c:pt idx="3">
                  <c:v>2.67</c:v>
                </c:pt>
                <c:pt idx="4">
                  <c:v>2.58</c:v>
                </c:pt>
                <c:pt idx="5">
                  <c:v>2.2799999999999998</c:v>
                </c:pt>
                <c:pt idx="6">
                  <c:v>2.12</c:v>
                </c:pt>
                <c:pt idx="7">
                  <c:v>1.95</c:v>
                </c:pt>
                <c:pt idx="8">
                  <c:v>1.79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leesvermijding</c:v>
                </c:pt>
              </c:strCache>
            </c:strRef>
          </c:tx>
          <c:marker>
            <c:symbol val="none"/>
          </c:marker>
          <c:cat>
            <c:strRef>
              <c:f>Sheet1!$A$2:$A$11</c:f>
              <c:strCache>
                <c:ptCount val="9"/>
                <c:pt idx="0">
                  <c:v>groep 4</c:v>
                </c:pt>
                <c:pt idx="1">
                  <c:v>groep 5</c:v>
                </c:pt>
                <c:pt idx="2">
                  <c:v>groep 6</c:v>
                </c:pt>
                <c:pt idx="3">
                  <c:v>groep 7vmbo</c:v>
                </c:pt>
                <c:pt idx="4">
                  <c:v>groep 8vmbo</c:v>
                </c:pt>
                <c:pt idx="5">
                  <c:v>vmbo1</c:v>
                </c:pt>
                <c:pt idx="6">
                  <c:v>vmbo2</c:v>
                </c:pt>
                <c:pt idx="7">
                  <c:v>vmbo3</c:v>
                </c:pt>
                <c:pt idx="8">
                  <c:v>vmbo4</c:v>
                </c:pt>
              </c:strCache>
            </c:strRef>
          </c:cat>
          <c:val>
            <c:numRef>
              <c:f>Sheet1!$C$2:$C$11</c:f>
              <c:numCache>
                <c:formatCode>General</c:formatCode>
                <c:ptCount val="10"/>
                <c:pt idx="0">
                  <c:v>2.15</c:v>
                </c:pt>
                <c:pt idx="1">
                  <c:v>2.09</c:v>
                </c:pt>
                <c:pt idx="2">
                  <c:v>1.94</c:v>
                </c:pt>
                <c:pt idx="3">
                  <c:v>1.98</c:v>
                </c:pt>
                <c:pt idx="4">
                  <c:v>1.96</c:v>
                </c:pt>
                <c:pt idx="5">
                  <c:v>2.1800000000000002</c:v>
                </c:pt>
                <c:pt idx="6">
                  <c:v>2.31</c:v>
                </c:pt>
                <c:pt idx="7">
                  <c:v>2.4700000000000002</c:v>
                </c:pt>
                <c:pt idx="8">
                  <c:v>2.4700000000000002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5195904"/>
        <c:axId val="35205888"/>
      </c:lineChart>
      <c:catAx>
        <c:axId val="35195904"/>
        <c:scaling>
          <c:orientation val="minMax"/>
        </c:scaling>
        <c:delete val="0"/>
        <c:axPos val="b"/>
        <c:majorTickMark val="out"/>
        <c:minorTickMark val="none"/>
        <c:tickLblPos val="nextTo"/>
        <c:crossAx val="35205888"/>
        <c:crosses val="autoZero"/>
        <c:auto val="1"/>
        <c:lblAlgn val="ctr"/>
        <c:lblOffset val="100"/>
        <c:noMultiLvlLbl val="0"/>
      </c:catAx>
      <c:valAx>
        <c:axId val="35205888"/>
        <c:scaling>
          <c:orientation val="minMax"/>
          <c:max val="4"/>
          <c:min val="1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519590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nl-NL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0.47375</cdr:x>
      <cdr:y>0.05405</cdr:y>
    </cdr:from>
    <cdr:to>
      <cdr:x>0.47375</cdr:x>
      <cdr:y>0.64272</cdr:y>
    </cdr:to>
    <cdr:cxnSp macro="">
      <cdr:nvCxnSpPr>
        <cdr:cNvPr id="3" name="Rechte verbindingslijn 2"/>
        <cdr:cNvCxnSpPr/>
      </cdr:nvCxnSpPr>
      <cdr:spPr>
        <a:xfrm xmlns:a="http://schemas.openxmlformats.org/drawingml/2006/main" flipV="1">
          <a:off x="3898776" y="244624"/>
          <a:ext cx="0" cy="2664296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54939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8D00A4-FBB8-4162-BC7E-C09A120DF2F7}" type="datetimeFigureOut">
              <a:rPr lang="nl-NL" smtClean="0"/>
              <a:t>29-5-2015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54939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83D2F3-9F1A-460B-AC9C-A5AAFCE7E24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488897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446011-3A8E-4369-868E-E065592CEDFE}" type="datetimeFigureOut">
              <a:rPr lang="nl-NL" smtClean="0"/>
              <a:t>29-5-2015</a:t>
            </a:fld>
            <a:endParaRPr lang="nl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562" y="4723448"/>
            <a:ext cx="5444490" cy="447484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939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FD3110-0A08-4C31-A6C5-BC2D78568D4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830426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C055B1-FDCB-4E4B-9084-7C652E7858C1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975620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FD3110-0A08-4C31-A6C5-BC2D78568D43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118938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FD3110-0A08-4C31-A6C5-BC2D78568D43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959737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4" descr="SAX_PPT_NL_Achtergro3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691680" y="3573016"/>
            <a:ext cx="4968552" cy="1080120"/>
          </a:xfrm>
        </p:spPr>
        <p:txBody>
          <a:bodyPr>
            <a:noAutofit/>
          </a:bodyPr>
          <a:lstStyle>
            <a:lvl1pPr algn="l">
              <a:defRPr sz="3600" b="1">
                <a:solidFill>
                  <a:schemeClr val="bg1"/>
                </a:solidFill>
                <a:latin typeface="Lucida Sans Unicode" pitchFamily="34" charset="0"/>
                <a:cs typeface="Lucida Sans Unicode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691680" y="4581128"/>
            <a:ext cx="4960640" cy="1296144"/>
          </a:xfrm>
        </p:spPr>
        <p:txBody>
          <a:bodyPr>
            <a:normAutofit/>
          </a:bodyPr>
          <a:lstStyle>
            <a:lvl1pPr marL="0" indent="0" algn="l">
              <a:buNone/>
              <a:defRPr sz="2800" i="1">
                <a:solidFill>
                  <a:schemeClr val="bg1"/>
                </a:solidFill>
                <a:latin typeface="Lucida Sans Unicode" pitchFamily="34" charset="0"/>
                <a:cs typeface="Lucida Sans Unicode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4379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8C4E6EA-5A08-4627-8326-EF94EF979DDD}" type="datetimeFigureOut">
              <a:rPr lang="en-US" smtClean="0"/>
              <a:t>5/29/2015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6480FD8-9027-452F-908B-6DA18E5CAA85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4869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8C4E6EA-5A08-4627-8326-EF94EF979DDD}" type="datetimeFigureOut">
              <a:rPr lang="en-US" smtClean="0"/>
              <a:t>5/29/2015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6480FD8-9027-452F-908B-6DA18E5CAA85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1927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CA158-D71C-4235-BDA4-326913EC9735}" type="datetimeFigureOut">
              <a:rPr lang="en-US" smtClean="0"/>
              <a:t>5/29/2015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ECCEE-DBD9-47B1-A284-920BF24B1A9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0451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CA158-D71C-4235-BDA4-326913EC9735}" type="datetimeFigureOut">
              <a:rPr lang="en-US" smtClean="0"/>
              <a:t>5/29/2015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ECCEE-DBD9-47B1-A284-920BF24B1A9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9836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CA158-D71C-4235-BDA4-326913EC9735}" type="datetimeFigureOut">
              <a:rPr lang="en-US" smtClean="0"/>
              <a:t>5/29/2015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ECCEE-DBD9-47B1-A284-920BF24B1A9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2841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CA158-D71C-4235-BDA4-326913EC9735}" type="datetimeFigureOut">
              <a:rPr lang="en-US" smtClean="0"/>
              <a:t>5/29/2015</a:t>
            </a:fld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ECCEE-DBD9-47B1-A284-920BF24B1A9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4608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CA158-D71C-4235-BDA4-326913EC9735}" type="datetimeFigureOut">
              <a:rPr lang="en-US" smtClean="0"/>
              <a:t>5/29/2015</a:t>
            </a:fld>
            <a:endParaRPr lang="en-US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ECCEE-DBD9-47B1-A284-920BF24B1A9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9911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CA158-D71C-4235-BDA4-326913EC9735}" type="datetimeFigureOut">
              <a:rPr lang="en-US" smtClean="0"/>
              <a:t>5/29/2015</a:t>
            </a:fld>
            <a:endParaRPr lang="en-US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ECCEE-DBD9-47B1-A284-920BF24B1A9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9347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CA158-D71C-4235-BDA4-326913EC9735}" type="datetimeFigureOut">
              <a:rPr lang="en-US" smtClean="0"/>
              <a:t>5/29/2015</a:t>
            </a:fld>
            <a:endParaRPr lang="en-US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ECCEE-DBD9-47B1-A284-920BF24B1A9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5144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CA158-D71C-4235-BDA4-326913EC9735}" type="datetimeFigureOut">
              <a:rPr lang="en-US" smtClean="0"/>
              <a:t>5/29/2015</a:t>
            </a:fld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ECCEE-DBD9-47B1-A284-920BF24B1A9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2480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SAX_PPT_NL_Achtergr6.jpg                                       000B06DB VIAServer                      7C268895: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05"/>
          <a:stretch/>
        </p:blipFill>
        <p:spPr bwMode="auto">
          <a:xfrm>
            <a:off x="0" y="0"/>
            <a:ext cx="9144000" cy="6219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843808" y="274638"/>
            <a:ext cx="5842992" cy="1143000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  <a:latin typeface="Lucida Sans Unicode" pitchFamily="34" charset="0"/>
                <a:cs typeface="Lucida Sans Unicode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1600200"/>
            <a:ext cx="8219256" cy="4525963"/>
          </a:xfrm>
        </p:spPr>
        <p:txBody>
          <a:bodyPr/>
          <a:lstStyle>
            <a:lvl1pPr>
              <a:defRPr sz="2800">
                <a:latin typeface="Lucida Sans Unicode" pitchFamily="34" charset="0"/>
                <a:cs typeface="Lucida Sans Unicode" pitchFamily="34" charset="0"/>
              </a:defRPr>
            </a:lvl1pPr>
            <a:lvl2pPr>
              <a:defRPr sz="2400">
                <a:latin typeface="Lucida Sans Unicode" pitchFamily="34" charset="0"/>
                <a:cs typeface="Lucida Sans Unicode" pitchFamily="34" charset="0"/>
              </a:defRPr>
            </a:lvl2pPr>
            <a:lvl3pPr>
              <a:defRPr sz="2400">
                <a:latin typeface="Lucida Sans Unicode" pitchFamily="34" charset="0"/>
                <a:cs typeface="Lucida Sans Unicode" pitchFamily="34" charset="0"/>
              </a:defRPr>
            </a:lvl3pPr>
            <a:lvl4pPr>
              <a:defRPr sz="2000">
                <a:latin typeface="Lucida Sans Unicode" pitchFamily="34" charset="0"/>
                <a:cs typeface="Lucida Sans Unicode" pitchFamily="34" charset="0"/>
              </a:defRPr>
            </a:lvl4pPr>
            <a:lvl5pPr>
              <a:defRPr sz="2000">
                <a:latin typeface="Lucida Sans Unicode" pitchFamily="34" charset="0"/>
                <a:cs typeface="Lucida Sans Unicode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60127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CA158-D71C-4235-BDA4-326913EC9735}" type="datetimeFigureOut">
              <a:rPr lang="en-US" smtClean="0"/>
              <a:t>5/29/2015</a:t>
            </a:fld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ECCEE-DBD9-47B1-A284-920BF24B1A9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2233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CA158-D71C-4235-BDA4-326913EC9735}" type="datetimeFigureOut">
              <a:rPr lang="en-US" smtClean="0"/>
              <a:t>5/29/2015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ECCEE-DBD9-47B1-A284-920BF24B1A9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0803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CA158-D71C-4235-BDA4-326913EC9735}" type="datetimeFigureOut">
              <a:rPr lang="en-US" smtClean="0"/>
              <a:t>5/29/2015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ECCEE-DBD9-47B1-A284-920BF24B1A9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1169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CA158-D71C-4235-BDA4-326913EC9735}" type="datetimeFigureOut">
              <a:rPr lang="en-US" smtClean="0"/>
              <a:t>5/29/2015</a:t>
            </a:fld>
            <a:endParaRPr lang="en-US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ECCEE-DBD9-47B1-A284-920BF24B1A9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5980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8C4E6EA-5A08-4627-8326-EF94EF979DDD}" type="datetimeFigureOut">
              <a:rPr lang="en-US" smtClean="0"/>
              <a:t>5/29/2015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6480FD8-9027-452F-908B-6DA18E5CAA85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308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2" descr="SAX_PPT_NL_Achtergro10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917"/>
          <a:stretch/>
        </p:blipFill>
        <p:spPr bwMode="auto">
          <a:xfrm>
            <a:off x="0" y="0"/>
            <a:ext cx="9144000" cy="597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843808" y="274638"/>
            <a:ext cx="5842992" cy="1143000"/>
          </a:xfrm>
        </p:spPr>
        <p:txBody>
          <a:bodyPr>
            <a:normAutofit/>
          </a:bodyPr>
          <a:lstStyle>
            <a:lvl1pPr>
              <a:defRPr sz="3200">
                <a:solidFill>
                  <a:srgbClr val="00853A"/>
                </a:solidFill>
                <a:latin typeface="Lucida Sans Unicode" pitchFamily="34" charset="0"/>
                <a:cs typeface="Lucida Sans Unicode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latin typeface="Lucida Sans Unicode" pitchFamily="34" charset="0"/>
                <a:cs typeface="Lucida Sans Unicode" pitchFamily="34" charset="0"/>
              </a:defRPr>
            </a:lvl1pPr>
            <a:lvl2pPr>
              <a:defRPr sz="2400">
                <a:latin typeface="Lucida Sans Unicode" pitchFamily="34" charset="0"/>
                <a:cs typeface="Lucida Sans Unicode" pitchFamily="34" charset="0"/>
              </a:defRPr>
            </a:lvl2pPr>
            <a:lvl3pPr>
              <a:defRPr sz="2000">
                <a:latin typeface="Lucida Sans Unicode" pitchFamily="34" charset="0"/>
                <a:cs typeface="Lucida Sans Unicode" pitchFamily="34" charset="0"/>
              </a:defRPr>
            </a:lvl3pPr>
            <a:lvl4pPr>
              <a:defRPr sz="1800">
                <a:latin typeface="Lucida Sans Unicode" pitchFamily="34" charset="0"/>
                <a:cs typeface="Lucida Sans Unicode" pitchFamily="34" charset="0"/>
              </a:defRPr>
            </a:lvl4pPr>
            <a:lvl5pPr>
              <a:defRPr sz="1800">
                <a:latin typeface="Lucida Sans Unicode" pitchFamily="34" charset="0"/>
                <a:cs typeface="Lucida Sans Unicode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latin typeface="Lucida Sans Unicode" pitchFamily="34" charset="0"/>
                <a:cs typeface="Lucida Sans Unicode" pitchFamily="34" charset="0"/>
              </a:defRPr>
            </a:lvl1pPr>
            <a:lvl2pPr>
              <a:defRPr sz="2400">
                <a:latin typeface="Lucida Sans Unicode" pitchFamily="34" charset="0"/>
                <a:cs typeface="Lucida Sans Unicode" pitchFamily="34" charset="0"/>
              </a:defRPr>
            </a:lvl2pPr>
            <a:lvl3pPr>
              <a:defRPr sz="2000">
                <a:latin typeface="Lucida Sans Unicode" pitchFamily="34" charset="0"/>
                <a:cs typeface="Lucida Sans Unicode" pitchFamily="34" charset="0"/>
              </a:defRPr>
            </a:lvl3pPr>
            <a:lvl4pPr>
              <a:defRPr sz="1800">
                <a:latin typeface="Lucida Sans Unicode" pitchFamily="34" charset="0"/>
                <a:cs typeface="Lucida Sans Unicode" pitchFamily="34" charset="0"/>
              </a:defRPr>
            </a:lvl4pPr>
            <a:lvl5pPr>
              <a:defRPr sz="1800">
                <a:latin typeface="Lucida Sans Unicode" pitchFamily="34" charset="0"/>
                <a:cs typeface="Lucida Sans Unicode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12306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8C4E6EA-5A08-4627-8326-EF94EF979DDD}" type="datetimeFigureOut">
              <a:rPr lang="en-US" smtClean="0"/>
              <a:t>5/29/2015</a:t>
            </a:fld>
            <a:endParaRPr lang="en-US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6480FD8-9027-452F-908B-6DA18E5CAA85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6857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2" descr="SAX_PPT_NL_Achtergro10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00"/>
          <a:stretch/>
        </p:blipFill>
        <p:spPr bwMode="auto">
          <a:xfrm>
            <a:off x="0" y="0"/>
            <a:ext cx="9144000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843808" y="274638"/>
            <a:ext cx="5842992" cy="1143000"/>
          </a:xfrm>
        </p:spPr>
        <p:txBody>
          <a:bodyPr>
            <a:normAutofit/>
          </a:bodyPr>
          <a:lstStyle>
            <a:lvl1pPr>
              <a:defRPr sz="3200">
                <a:solidFill>
                  <a:srgbClr val="00853A"/>
                </a:solidFill>
                <a:latin typeface="Lucida Sans Unicode" pitchFamily="34" charset="0"/>
                <a:cs typeface="Lucida Sans Unicode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9511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8C4E6EA-5A08-4627-8326-EF94EF979DDD}" type="datetimeFigureOut">
              <a:rPr lang="en-US" smtClean="0"/>
              <a:t>5/29/2015</a:t>
            </a:fld>
            <a:endParaRPr lang="en-US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6480FD8-9027-452F-908B-6DA18E5CAA85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1544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8C4E6EA-5A08-4627-8326-EF94EF979DDD}" type="datetimeFigureOut">
              <a:rPr lang="en-US" smtClean="0"/>
              <a:t>5/29/2015</a:t>
            </a:fld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6480FD8-9027-452F-908B-6DA18E5CAA85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8793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8C4E6EA-5A08-4627-8326-EF94EF979DDD}" type="datetimeFigureOut">
              <a:rPr lang="en-US" smtClean="0"/>
              <a:t>5/29/2015</a:t>
            </a:fld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6480FD8-9027-452F-908B-6DA18E5CAA85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803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3" descr="SAX_PPT_NL_Achtergro6.jpg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278"/>
          <a:stretch/>
        </p:blipFill>
        <p:spPr bwMode="auto">
          <a:xfrm>
            <a:off x="0" y="0"/>
            <a:ext cx="9144000" cy="615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2699792" y="274638"/>
            <a:ext cx="598700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 smtClean="0"/>
              <a:t>Klik om de stijl te bewerken</a:t>
            </a:r>
            <a:endParaRPr lang="en-US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3306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DCA158-D71C-4235-BDA4-326913EC9735}" type="datetimeFigureOut">
              <a:rPr lang="en-US" smtClean="0"/>
              <a:t>5/29/2015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6ECCEE-DBD9-47B1-A284-920BF24B1A9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772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Leesmotivatie</a:t>
            </a:r>
            <a:r>
              <a:rPr lang="en-US" dirty="0" smtClean="0"/>
              <a:t> </a:t>
            </a:r>
            <a:r>
              <a:rPr lang="en-US" dirty="0" err="1" smtClean="0"/>
              <a:t>nader</a:t>
            </a:r>
            <a:r>
              <a:rPr lang="en-US" dirty="0" smtClean="0"/>
              <a:t> </a:t>
            </a:r>
            <a:r>
              <a:rPr lang="en-US" dirty="0" err="1" smtClean="0"/>
              <a:t>bekeken</a:t>
            </a:r>
            <a:r>
              <a:rPr lang="en-US" dirty="0" smtClean="0"/>
              <a:t>: </a:t>
            </a:r>
            <a:r>
              <a:rPr lang="en-US" dirty="0" err="1" smtClean="0"/>
              <a:t>uitkomsten</a:t>
            </a:r>
            <a:r>
              <a:rPr lang="en-US" dirty="0" smtClean="0"/>
              <a:t> van </a:t>
            </a:r>
            <a:r>
              <a:rPr lang="en-US" dirty="0" err="1" smtClean="0"/>
              <a:t>onderzoek</a:t>
            </a:r>
            <a:endParaRPr lang="en-US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691680" y="4941168"/>
            <a:ext cx="4968552" cy="936104"/>
          </a:xfrm>
        </p:spPr>
        <p:txBody>
          <a:bodyPr>
            <a:normAutofit lnSpcReduction="10000"/>
          </a:bodyPr>
          <a:lstStyle/>
          <a:p>
            <a:r>
              <a:rPr lang="en-US" dirty="0" err="1" smtClean="0"/>
              <a:t>Preventie</a:t>
            </a:r>
            <a:r>
              <a:rPr lang="en-US" dirty="0" smtClean="0"/>
              <a:t> in de </a:t>
            </a:r>
            <a:r>
              <a:rPr lang="en-US" dirty="0" err="1" smtClean="0"/>
              <a:t>Keten</a:t>
            </a:r>
            <a:r>
              <a:rPr lang="en-US" dirty="0" smtClean="0"/>
              <a:t> – Cathy van </a:t>
            </a:r>
            <a:r>
              <a:rPr lang="en-US" dirty="0" err="1" smtClean="0"/>
              <a:t>Tuijl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2672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Betrouwbaarheid leesschalen</a:t>
            </a:r>
            <a:endParaRPr lang="nl-NL" dirty="0"/>
          </a:p>
        </p:txBody>
      </p:sp>
      <p:graphicFrame>
        <p:nvGraphicFramePr>
          <p:cNvPr id="4" name="Tijdelijke aanduiding voor inhou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36216950"/>
              </p:ext>
            </p:extLst>
          </p:nvPr>
        </p:nvGraphicFramePr>
        <p:xfrm>
          <a:off x="323528" y="1772816"/>
          <a:ext cx="8280922" cy="2747055"/>
        </p:xfrm>
        <a:graphic>
          <a:graphicData uri="http://schemas.openxmlformats.org/drawingml/2006/table">
            <a:tbl>
              <a:tblPr firstRow="1" firstCol="1" bandRow="1"/>
              <a:tblGrid>
                <a:gridCol w="1584176"/>
                <a:gridCol w="576064"/>
                <a:gridCol w="657710"/>
                <a:gridCol w="710442"/>
                <a:gridCol w="936104"/>
                <a:gridCol w="792088"/>
                <a:gridCol w="778043"/>
                <a:gridCol w="748167"/>
                <a:gridCol w="749064"/>
                <a:gridCol w="749064"/>
              </a:tblGrid>
              <a:tr h="432048">
                <a:tc>
                  <a:txBody>
                    <a:bodyPr/>
                    <a:lstStyle/>
                    <a:p>
                      <a:pPr>
                        <a:lnSpc>
                          <a:spcPts val="1250"/>
                        </a:lnSpc>
                        <a:spcAft>
                          <a:spcPts val="1000"/>
                        </a:spcAft>
                      </a:pPr>
                      <a:endParaRPr lang="nl-NL" sz="1800" b="1" spc="0" dirty="0" smtClean="0">
                        <a:effectLst/>
                        <a:latin typeface="Calibri"/>
                        <a:ea typeface="Calibri"/>
                      </a:endParaRPr>
                    </a:p>
                    <a:p>
                      <a:pPr>
                        <a:lnSpc>
                          <a:spcPts val="1250"/>
                        </a:lnSpc>
                        <a:spcAft>
                          <a:spcPts val="1000"/>
                        </a:spcAft>
                      </a:pPr>
                      <a:r>
                        <a:rPr lang="nl-NL" sz="1800" b="1" spc="0" dirty="0" smtClean="0">
                          <a:effectLst/>
                          <a:latin typeface="Calibri"/>
                          <a:ea typeface="Calibri"/>
                        </a:rPr>
                        <a:t>Cohort</a:t>
                      </a:r>
                      <a:endParaRPr lang="nl-NL" sz="1800" spc="10" dirty="0">
                        <a:effectLst/>
                        <a:latin typeface="Lucida Sans Unicode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ts val="1250"/>
                        </a:lnSpc>
                        <a:spcAft>
                          <a:spcPts val="1000"/>
                        </a:spcAft>
                      </a:pPr>
                      <a:endParaRPr lang="nl-NL" sz="1800" b="1" spc="0" dirty="0" smtClean="0">
                        <a:effectLst/>
                        <a:latin typeface="Calibri"/>
                        <a:ea typeface="Calibri"/>
                      </a:endParaRPr>
                    </a:p>
                    <a:p>
                      <a:pPr algn="ctr">
                        <a:lnSpc>
                          <a:spcPts val="1250"/>
                        </a:lnSpc>
                        <a:spcAft>
                          <a:spcPts val="1000"/>
                        </a:spcAft>
                      </a:pPr>
                      <a:r>
                        <a:rPr lang="nl-NL" sz="1800" b="1" spc="0" dirty="0" smtClean="0">
                          <a:effectLst/>
                          <a:latin typeface="Calibri"/>
                          <a:ea typeface="Calibri"/>
                        </a:rPr>
                        <a:t>2</a:t>
                      </a:r>
                      <a:endParaRPr lang="nl-NL" sz="1800" spc="10" dirty="0">
                        <a:effectLst/>
                        <a:latin typeface="Lucida Sans Unicode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ts val="1250"/>
                        </a:lnSpc>
                        <a:spcAft>
                          <a:spcPts val="1000"/>
                        </a:spcAft>
                      </a:pPr>
                      <a:endParaRPr lang="nl-NL" sz="1800" b="1" spc="0" dirty="0" smtClean="0">
                        <a:effectLst/>
                        <a:latin typeface="Calibri"/>
                        <a:ea typeface="Calibri"/>
                      </a:endParaRPr>
                    </a:p>
                    <a:p>
                      <a:pPr algn="ctr">
                        <a:lnSpc>
                          <a:spcPts val="1250"/>
                        </a:lnSpc>
                        <a:spcAft>
                          <a:spcPts val="1000"/>
                        </a:spcAft>
                      </a:pPr>
                      <a:r>
                        <a:rPr lang="nl-NL" sz="1800" b="1" spc="0" dirty="0" smtClean="0">
                          <a:effectLst/>
                          <a:latin typeface="Calibri"/>
                          <a:ea typeface="Calibri"/>
                        </a:rPr>
                        <a:t>3</a:t>
                      </a:r>
                      <a:endParaRPr lang="nl-NL" sz="1800" spc="10" dirty="0">
                        <a:effectLst/>
                        <a:latin typeface="Lucida Sans Unicode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ts val="1250"/>
                        </a:lnSpc>
                        <a:spcAft>
                          <a:spcPts val="1000"/>
                        </a:spcAft>
                      </a:pPr>
                      <a:endParaRPr lang="nl-NL" sz="1800" b="1" spc="0" dirty="0" smtClean="0">
                        <a:effectLst/>
                        <a:latin typeface="Calibri"/>
                        <a:ea typeface="Calibri"/>
                      </a:endParaRPr>
                    </a:p>
                    <a:p>
                      <a:pPr algn="ctr">
                        <a:lnSpc>
                          <a:spcPts val="1250"/>
                        </a:lnSpc>
                        <a:spcAft>
                          <a:spcPts val="1000"/>
                        </a:spcAft>
                      </a:pPr>
                      <a:r>
                        <a:rPr lang="nl-NL" sz="1800" b="1" spc="0" dirty="0" smtClean="0">
                          <a:effectLst/>
                          <a:latin typeface="Calibri"/>
                          <a:ea typeface="Calibri"/>
                        </a:rPr>
                        <a:t>4</a:t>
                      </a:r>
                      <a:endParaRPr lang="nl-NL" sz="1800" spc="10" dirty="0">
                        <a:effectLst/>
                        <a:latin typeface="Lucida Sans Unicode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</a:tr>
              <a:tr h="648072">
                <a:tc>
                  <a:txBody>
                    <a:bodyPr/>
                    <a:lstStyle/>
                    <a:p>
                      <a:pPr>
                        <a:lnSpc>
                          <a:spcPts val="1250"/>
                        </a:lnSpc>
                        <a:spcAft>
                          <a:spcPts val="1000"/>
                        </a:spcAft>
                      </a:pPr>
                      <a:r>
                        <a:rPr lang="nl-NL" sz="1800" spc="0" dirty="0">
                          <a:effectLst/>
                          <a:latin typeface="Calibri"/>
                          <a:ea typeface="Calibri"/>
                        </a:rPr>
                        <a:t> </a:t>
                      </a:r>
                      <a:endParaRPr lang="nl-NL" sz="1800" spc="0" dirty="0" smtClean="0">
                        <a:effectLst/>
                        <a:latin typeface="Calibri"/>
                        <a:ea typeface="Calibri"/>
                      </a:endParaRPr>
                    </a:p>
                    <a:p>
                      <a:pPr>
                        <a:lnSpc>
                          <a:spcPts val="1250"/>
                        </a:lnSpc>
                        <a:spcAft>
                          <a:spcPts val="1000"/>
                        </a:spcAft>
                      </a:pPr>
                      <a:endParaRPr lang="nl-NL" sz="1800" spc="10" dirty="0">
                        <a:effectLst/>
                        <a:latin typeface="Lucida Sans Unicode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ts val="1250"/>
                        </a:lnSpc>
                        <a:spcAft>
                          <a:spcPts val="1000"/>
                        </a:spcAft>
                      </a:pPr>
                      <a:endParaRPr lang="nl-NL" sz="1800" i="1" spc="0" dirty="0" smtClean="0">
                        <a:effectLst/>
                        <a:latin typeface="Calibri"/>
                        <a:ea typeface="Calibri"/>
                      </a:endParaRPr>
                    </a:p>
                    <a:p>
                      <a:pPr algn="ctr">
                        <a:lnSpc>
                          <a:spcPts val="1250"/>
                        </a:lnSpc>
                        <a:spcAft>
                          <a:spcPts val="1000"/>
                        </a:spcAft>
                      </a:pPr>
                      <a:r>
                        <a:rPr lang="nl-NL" sz="1800" i="1" spc="0" dirty="0" smtClean="0">
                          <a:effectLst/>
                          <a:latin typeface="Calibri"/>
                          <a:ea typeface="Calibri"/>
                        </a:rPr>
                        <a:t>Groepen </a:t>
                      </a:r>
                      <a:r>
                        <a:rPr lang="nl-NL" sz="1800" i="1" spc="0" dirty="0">
                          <a:effectLst/>
                          <a:latin typeface="Calibri"/>
                          <a:ea typeface="Calibri"/>
                        </a:rPr>
                        <a:t>4, 5, 6</a:t>
                      </a:r>
                      <a:endParaRPr lang="nl-NL" sz="1800" spc="10" dirty="0">
                        <a:effectLst/>
                        <a:latin typeface="Lucida Sans Unicode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ts val="1250"/>
                        </a:lnSpc>
                        <a:spcAft>
                          <a:spcPts val="1000"/>
                        </a:spcAft>
                      </a:pPr>
                      <a:endParaRPr lang="nl-NL" sz="1800" i="1" spc="0" dirty="0" smtClean="0">
                        <a:effectLst/>
                        <a:latin typeface="Calibri"/>
                        <a:ea typeface="Calibri"/>
                      </a:endParaRPr>
                    </a:p>
                    <a:p>
                      <a:pPr algn="ctr">
                        <a:lnSpc>
                          <a:spcPts val="1250"/>
                        </a:lnSpc>
                        <a:spcAft>
                          <a:spcPts val="1000"/>
                        </a:spcAft>
                      </a:pPr>
                      <a:r>
                        <a:rPr lang="nl-NL" sz="1800" i="1" spc="0" dirty="0" smtClean="0">
                          <a:effectLst/>
                          <a:latin typeface="Calibri"/>
                          <a:ea typeface="Calibri"/>
                        </a:rPr>
                        <a:t>Groepen </a:t>
                      </a:r>
                      <a:r>
                        <a:rPr lang="nl-NL" sz="1800" i="1" spc="0" dirty="0">
                          <a:effectLst/>
                          <a:latin typeface="Calibri"/>
                          <a:ea typeface="Calibri"/>
                        </a:rPr>
                        <a:t>7, 8; vmbo klas 1</a:t>
                      </a:r>
                      <a:endParaRPr lang="nl-NL" sz="1800" spc="10" dirty="0">
                        <a:effectLst/>
                        <a:latin typeface="Lucida Sans Unicode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ts val="1250"/>
                        </a:lnSpc>
                        <a:spcAft>
                          <a:spcPts val="1000"/>
                        </a:spcAft>
                      </a:pPr>
                      <a:endParaRPr lang="nl-NL" sz="1800" i="1" spc="0" dirty="0" smtClean="0">
                        <a:effectLst/>
                        <a:latin typeface="Calibri"/>
                        <a:ea typeface="Calibri"/>
                      </a:endParaRPr>
                    </a:p>
                    <a:p>
                      <a:pPr algn="ctr">
                        <a:lnSpc>
                          <a:spcPts val="1250"/>
                        </a:lnSpc>
                        <a:spcAft>
                          <a:spcPts val="1000"/>
                        </a:spcAft>
                      </a:pPr>
                      <a:r>
                        <a:rPr lang="nl-NL" sz="1800" i="1" spc="0" dirty="0" smtClean="0">
                          <a:effectLst/>
                          <a:latin typeface="Calibri"/>
                          <a:ea typeface="Calibri"/>
                        </a:rPr>
                        <a:t>vmbo </a:t>
                      </a:r>
                      <a:r>
                        <a:rPr lang="nl-NL" sz="1800" i="1" spc="0" dirty="0">
                          <a:effectLst/>
                          <a:latin typeface="Calibri"/>
                          <a:ea typeface="Calibri"/>
                        </a:rPr>
                        <a:t>klassen 2, 3, 4</a:t>
                      </a:r>
                      <a:endParaRPr lang="nl-NL" sz="1800" spc="10" dirty="0">
                        <a:effectLst/>
                        <a:latin typeface="Lucida Sans Unicode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</a:tr>
              <a:tr h="547261">
                <a:tc>
                  <a:txBody>
                    <a:bodyPr/>
                    <a:lstStyle/>
                    <a:p>
                      <a:pPr>
                        <a:lnSpc>
                          <a:spcPts val="1250"/>
                        </a:lnSpc>
                        <a:spcAft>
                          <a:spcPts val="1000"/>
                        </a:spcAft>
                      </a:pPr>
                      <a:endParaRPr lang="nl-NL" sz="1800" spc="0" dirty="0" smtClean="0">
                        <a:effectLst/>
                        <a:latin typeface="Calibri"/>
                        <a:ea typeface="Calibri"/>
                      </a:endParaRPr>
                    </a:p>
                    <a:p>
                      <a:pPr>
                        <a:lnSpc>
                          <a:spcPts val="1250"/>
                        </a:lnSpc>
                        <a:spcAft>
                          <a:spcPts val="1000"/>
                        </a:spcAft>
                      </a:pPr>
                      <a:r>
                        <a:rPr lang="nl-NL" sz="1800" spc="0" dirty="0" smtClean="0">
                          <a:effectLst/>
                          <a:latin typeface="Calibri"/>
                          <a:ea typeface="Calibri"/>
                        </a:rPr>
                        <a:t>Meetmoment</a:t>
                      </a:r>
                      <a:endParaRPr lang="nl-NL" sz="1800" spc="10" dirty="0">
                        <a:effectLst/>
                        <a:latin typeface="Lucida Sans Unicode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50"/>
                        </a:lnSpc>
                        <a:spcAft>
                          <a:spcPts val="1000"/>
                        </a:spcAft>
                      </a:pPr>
                      <a:r>
                        <a:rPr lang="nl-NL" sz="1800" spc="0" dirty="0" smtClean="0">
                          <a:effectLst/>
                          <a:latin typeface="Calibri"/>
                          <a:ea typeface="Calibri"/>
                        </a:rPr>
                        <a:t> </a:t>
                      </a:r>
                    </a:p>
                    <a:p>
                      <a:pPr algn="ctr">
                        <a:lnSpc>
                          <a:spcPts val="1250"/>
                        </a:lnSpc>
                        <a:spcAft>
                          <a:spcPts val="1000"/>
                        </a:spcAft>
                      </a:pPr>
                      <a:r>
                        <a:rPr lang="nl-NL" sz="1800" spc="0" dirty="0" smtClean="0">
                          <a:effectLst/>
                          <a:latin typeface="Calibri"/>
                          <a:ea typeface="Calibri"/>
                        </a:rPr>
                        <a:t>1</a:t>
                      </a:r>
                      <a:endParaRPr lang="nl-NL" sz="1800" spc="10" dirty="0">
                        <a:effectLst/>
                        <a:latin typeface="Lucida Sans Unicode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50"/>
                        </a:lnSpc>
                        <a:spcAft>
                          <a:spcPts val="1000"/>
                        </a:spcAft>
                      </a:pPr>
                      <a:endParaRPr lang="nl-NL" sz="1800" spc="0" dirty="0" smtClean="0">
                        <a:effectLst/>
                        <a:latin typeface="Calibri"/>
                        <a:ea typeface="Calibri"/>
                      </a:endParaRPr>
                    </a:p>
                    <a:p>
                      <a:pPr algn="ctr">
                        <a:lnSpc>
                          <a:spcPts val="1250"/>
                        </a:lnSpc>
                        <a:spcAft>
                          <a:spcPts val="1000"/>
                        </a:spcAft>
                      </a:pPr>
                      <a:r>
                        <a:rPr lang="nl-NL" sz="1800" spc="0" dirty="0" smtClean="0">
                          <a:effectLst/>
                          <a:latin typeface="Calibri"/>
                          <a:ea typeface="Calibri"/>
                        </a:rPr>
                        <a:t>2</a:t>
                      </a:r>
                      <a:endParaRPr lang="nl-NL" sz="1800" spc="10" dirty="0">
                        <a:effectLst/>
                        <a:latin typeface="Lucida Sans Unicode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50"/>
                        </a:lnSpc>
                        <a:spcAft>
                          <a:spcPts val="1000"/>
                        </a:spcAft>
                      </a:pPr>
                      <a:endParaRPr lang="nl-NL" sz="1800" spc="0" dirty="0" smtClean="0">
                        <a:effectLst/>
                        <a:latin typeface="Calibri"/>
                        <a:ea typeface="Calibri"/>
                      </a:endParaRPr>
                    </a:p>
                    <a:p>
                      <a:pPr algn="ctr">
                        <a:lnSpc>
                          <a:spcPts val="1250"/>
                        </a:lnSpc>
                        <a:spcAft>
                          <a:spcPts val="1000"/>
                        </a:spcAft>
                      </a:pPr>
                      <a:r>
                        <a:rPr lang="nl-NL" sz="1800" spc="0" dirty="0" smtClean="0">
                          <a:effectLst/>
                          <a:latin typeface="Calibri"/>
                          <a:ea typeface="Calibri"/>
                        </a:rPr>
                        <a:t>3</a:t>
                      </a:r>
                      <a:endParaRPr lang="nl-NL" sz="1800" spc="10" dirty="0">
                        <a:effectLst/>
                        <a:latin typeface="Lucida Sans Unicode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50"/>
                        </a:lnSpc>
                        <a:spcAft>
                          <a:spcPts val="1000"/>
                        </a:spcAft>
                      </a:pPr>
                      <a:endParaRPr lang="nl-NL" sz="1800" spc="0" dirty="0" smtClean="0">
                        <a:effectLst/>
                        <a:latin typeface="Calibri"/>
                        <a:ea typeface="Calibri"/>
                      </a:endParaRPr>
                    </a:p>
                    <a:p>
                      <a:pPr algn="ctr">
                        <a:lnSpc>
                          <a:spcPts val="1250"/>
                        </a:lnSpc>
                        <a:spcAft>
                          <a:spcPts val="1000"/>
                        </a:spcAft>
                      </a:pPr>
                      <a:r>
                        <a:rPr lang="nl-NL" sz="1800" spc="0" dirty="0" smtClean="0">
                          <a:effectLst/>
                          <a:latin typeface="Calibri"/>
                          <a:ea typeface="Calibri"/>
                        </a:rPr>
                        <a:t>1</a:t>
                      </a:r>
                      <a:endParaRPr lang="nl-NL" sz="1800" spc="10" dirty="0">
                        <a:effectLst/>
                        <a:latin typeface="Lucida Sans Unicode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50"/>
                        </a:lnSpc>
                        <a:spcAft>
                          <a:spcPts val="1000"/>
                        </a:spcAft>
                      </a:pPr>
                      <a:endParaRPr lang="nl-NL" sz="1800" spc="0" dirty="0" smtClean="0">
                        <a:effectLst/>
                        <a:latin typeface="Calibri"/>
                        <a:ea typeface="Calibri"/>
                      </a:endParaRPr>
                    </a:p>
                    <a:p>
                      <a:pPr algn="ctr">
                        <a:lnSpc>
                          <a:spcPts val="1250"/>
                        </a:lnSpc>
                        <a:spcAft>
                          <a:spcPts val="1000"/>
                        </a:spcAft>
                      </a:pPr>
                      <a:r>
                        <a:rPr lang="nl-NL" sz="1800" spc="0" dirty="0" smtClean="0">
                          <a:effectLst/>
                          <a:latin typeface="Calibri"/>
                          <a:ea typeface="Calibri"/>
                        </a:rPr>
                        <a:t>2</a:t>
                      </a:r>
                      <a:endParaRPr lang="nl-NL" sz="1800" spc="10" dirty="0">
                        <a:effectLst/>
                        <a:latin typeface="Lucida Sans Unicode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50"/>
                        </a:lnSpc>
                        <a:spcAft>
                          <a:spcPts val="1000"/>
                        </a:spcAft>
                      </a:pPr>
                      <a:endParaRPr lang="nl-NL" sz="1800" spc="0" dirty="0" smtClean="0">
                        <a:effectLst/>
                        <a:latin typeface="Calibri"/>
                        <a:ea typeface="Calibri"/>
                      </a:endParaRPr>
                    </a:p>
                    <a:p>
                      <a:pPr algn="ctr">
                        <a:lnSpc>
                          <a:spcPts val="1250"/>
                        </a:lnSpc>
                        <a:spcAft>
                          <a:spcPts val="1000"/>
                        </a:spcAft>
                      </a:pPr>
                      <a:r>
                        <a:rPr lang="nl-NL" sz="1800" spc="0" dirty="0" smtClean="0">
                          <a:effectLst/>
                          <a:latin typeface="Calibri"/>
                          <a:ea typeface="Calibri"/>
                        </a:rPr>
                        <a:t>3</a:t>
                      </a:r>
                      <a:endParaRPr lang="nl-NL" sz="1800" spc="10" dirty="0">
                        <a:effectLst/>
                        <a:latin typeface="Lucida Sans Unicode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50"/>
                        </a:lnSpc>
                        <a:spcAft>
                          <a:spcPts val="1000"/>
                        </a:spcAft>
                      </a:pPr>
                      <a:endParaRPr lang="nl-NL" sz="1800" spc="0" dirty="0" smtClean="0">
                        <a:effectLst/>
                        <a:latin typeface="Calibri"/>
                        <a:ea typeface="Calibri"/>
                      </a:endParaRPr>
                    </a:p>
                    <a:p>
                      <a:pPr algn="ctr">
                        <a:lnSpc>
                          <a:spcPts val="1250"/>
                        </a:lnSpc>
                        <a:spcAft>
                          <a:spcPts val="1000"/>
                        </a:spcAft>
                      </a:pPr>
                      <a:r>
                        <a:rPr lang="nl-NL" sz="1800" spc="0" dirty="0" smtClean="0">
                          <a:effectLst/>
                          <a:latin typeface="Calibri"/>
                          <a:ea typeface="Calibri"/>
                        </a:rPr>
                        <a:t>1</a:t>
                      </a:r>
                      <a:endParaRPr lang="nl-NL" sz="1800" spc="10" dirty="0">
                        <a:effectLst/>
                        <a:latin typeface="Lucida Sans Unicode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50"/>
                        </a:lnSpc>
                        <a:spcAft>
                          <a:spcPts val="1000"/>
                        </a:spcAft>
                      </a:pPr>
                      <a:endParaRPr lang="nl-NL" sz="1800" spc="0" dirty="0" smtClean="0">
                        <a:effectLst/>
                        <a:latin typeface="Calibri"/>
                        <a:ea typeface="Calibri"/>
                      </a:endParaRPr>
                    </a:p>
                    <a:p>
                      <a:pPr algn="ctr">
                        <a:lnSpc>
                          <a:spcPts val="1250"/>
                        </a:lnSpc>
                        <a:spcAft>
                          <a:spcPts val="1000"/>
                        </a:spcAft>
                      </a:pPr>
                      <a:r>
                        <a:rPr lang="nl-NL" sz="1800" spc="0" dirty="0" smtClean="0">
                          <a:effectLst/>
                          <a:latin typeface="Calibri"/>
                          <a:ea typeface="Calibri"/>
                        </a:rPr>
                        <a:t>2</a:t>
                      </a:r>
                      <a:endParaRPr lang="nl-NL" sz="1800" spc="10" dirty="0">
                        <a:effectLst/>
                        <a:latin typeface="Lucida Sans Unicode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50"/>
                        </a:lnSpc>
                        <a:spcAft>
                          <a:spcPts val="1000"/>
                        </a:spcAft>
                      </a:pPr>
                      <a:endParaRPr lang="nl-NL" sz="1800" spc="0" dirty="0" smtClean="0">
                        <a:effectLst/>
                        <a:latin typeface="Calibri"/>
                        <a:ea typeface="Calibri"/>
                      </a:endParaRPr>
                    </a:p>
                    <a:p>
                      <a:pPr algn="ctr">
                        <a:lnSpc>
                          <a:spcPts val="1250"/>
                        </a:lnSpc>
                        <a:spcAft>
                          <a:spcPts val="1000"/>
                        </a:spcAft>
                      </a:pPr>
                      <a:r>
                        <a:rPr lang="nl-NL" sz="1800" spc="0" dirty="0" smtClean="0">
                          <a:effectLst/>
                          <a:latin typeface="Calibri"/>
                          <a:ea typeface="Calibri"/>
                        </a:rPr>
                        <a:t>3</a:t>
                      </a:r>
                      <a:endParaRPr lang="nl-NL" sz="1800" spc="10" dirty="0">
                        <a:effectLst/>
                        <a:latin typeface="Lucida Sans Unicode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7261">
                <a:tc>
                  <a:txBody>
                    <a:bodyPr/>
                    <a:lstStyle/>
                    <a:p>
                      <a:pPr algn="r">
                        <a:lnSpc>
                          <a:spcPts val="1250"/>
                        </a:lnSpc>
                        <a:spcAft>
                          <a:spcPts val="1000"/>
                        </a:spcAft>
                      </a:pPr>
                      <a:endParaRPr lang="nl-NL" sz="1800" i="1" spc="0" dirty="0" smtClean="0">
                        <a:effectLst/>
                        <a:latin typeface="Calibri"/>
                        <a:ea typeface="Calibri"/>
                      </a:endParaRPr>
                    </a:p>
                    <a:p>
                      <a:pPr algn="r">
                        <a:lnSpc>
                          <a:spcPts val="1250"/>
                        </a:lnSpc>
                        <a:spcAft>
                          <a:spcPts val="1000"/>
                        </a:spcAft>
                      </a:pPr>
                      <a:r>
                        <a:rPr lang="nl-NL" sz="1800" i="1" spc="0" dirty="0" smtClean="0">
                          <a:effectLst/>
                          <a:latin typeface="Calibri"/>
                          <a:ea typeface="Calibri"/>
                        </a:rPr>
                        <a:t>Leesplezier</a:t>
                      </a:r>
                      <a:endParaRPr lang="nl-NL" sz="1800" spc="10" dirty="0">
                        <a:effectLst/>
                        <a:latin typeface="Lucida Sans Unicode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50"/>
                        </a:lnSpc>
                        <a:spcAft>
                          <a:spcPts val="1000"/>
                        </a:spcAft>
                      </a:pPr>
                      <a:endParaRPr lang="nl-NL" sz="1800" spc="0" dirty="0" smtClean="0">
                        <a:effectLst/>
                        <a:latin typeface="Calibri"/>
                        <a:ea typeface="Calibri"/>
                      </a:endParaRPr>
                    </a:p>
                    <a:p>
                      <a:pPr algn="ctr">
                        <a:lnSpc>
                          <a:spcPts val="1250"/>
                        </a:lnSpc>
                        <a:spcAft>
                          <a:spcPts val="1000"/>
                        </a:spcAft>
                      </a:pPr>
                      <a:r>
                        <a:rPr lang="nl-NL" sz="1800" spc="0" dirty="0" smtClean="0">
                          <a:effectLst/>
                          <a:latin typeface="Calibri"/>
                          <a:ea typeface="Calibri"/>
                        </a:rPr>
                        <a:t>0.82</a:t>
                      </a:r>
                      <a:endParaRPr lang="nl-NL" sz="1800" spc="10" dirty="0">
                        <a:effectLst/>
                        <a:latin typeface="Lucida Sans Unicode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50"/>
                        </a:lnSpc>
                        <a:spcAft>
                          <a:spcPts val="1000"/>
                        </a:spcAft>
                      </a:pPr>
                      <a:endParaRPr lang="nl-NL" sz="1800" spc="0" dirty="0" smtClean="0">
                        <a:effectLst/>
                        <a:latin typeface="Calibri"/>
                        <a:ea typeface="Calibri"/>
                      </a:endParaRPr>
                    </a:p>
                    <a:p>
                      <a:pPr algn="ctr">
                        <a:lnSpc>
                          <a:spcPts val="1250"/>
                        </a:lnSpc>
                        <a:spcAft>
                          <a:spcPts val="1000"/>
                        </a:spcAft>
                      </a:pPr>
                      <a:r>
                        <a:rPr lang="nl-NL" sz="1800" spc="0" dirty="0" smtClean="0">
                          <a:effectLst/>
                          <a:latin typeface="Calibri"/>
                          <a:ea typeface="Calibri"/>
                        </a:rPr>
                        <a:t>0.85</a:t>
                      </a:r>
                      <a:endParaRPr lang="nl-NL" sz="1800" spc="10" dirty="0">
                        <a:effectLst/>
                        <a:latin typeface="Lucida Sans Unicode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50"/>
                        </a:lnSpc>
                        <a:spcAft>
                          <a:spcPts val="1000"/>
                        </a:spcAft>
                      </a:pPr>
                      <a:endParaRPr lang="nl-NL" sz="1800" spc="0" dirty="0" smtClean="0">
                        <a:effectLst/>
                        <a:latin typeface="Calibri"/>
                        <a:ea typeface="Calibri"/>
                      </a:endParaRPr>
                    </a:p>
                    <a:p>
                      <a:pPr algn="ctr">
                        <a:lnSpc>
                          <a:spcPts val="1250"/>
                        </a:lnSpc>
                        <a:spcAft>
                          <a:spcPts val="1000"/>
                        </a:spcAft>
                      </a:pPr>
                      <a:r>
                        <a:rPr lang="nl-NL" sz="1800" spc="0" dirty="0" smtClean="0">
                          <a:effectLst/>
                          <a:latin typeface="Calibri"/>
                          <a:ea typeface="Calibri"/>
                        </a:rPr>
                        <a:t>0.83</a:t>
                      </a:r>
                      <a:endParaRPr lang="nl-NL" sz="1800" spc="10" dirty="0">
                        <a:effectLst/>
                        <a:latin typeface="Lucida Sans Unicode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50"/>
                        </a:lnSpc>
                        <a:spcAft>
                          <a:spcPts val="1000"/>
                        </a:spcAft>
                      </a:pPr>
                      <a:endParaRPr lang="nl-NL" sz="1800" spc="0" dirty="0" smtClean="0">
                        <a:effectLst/>
                        <a:latin typeface="Calibri"/>
                        <a:ea typeface="Calibri"/>
                      </a:endParaRPr>
                    </a:p>
                    <a:p>
                      <a:pPr algn="ctr">
                        <a:lnSpc>
                          <a:spcPts val="1250"/>
                        </a:lnSpc>
                        <a:spcAft>
                          <a:spcPts val="1000"/>
                        </a:spcAft>
                      </a:pPr>
                      <a:r>
                        <a:rPr lang="nl-NL" sz="1800" spc="0" dirty="0" smtClean="0">
                          <a:effectLst/>
                          <a:latin typeface="Calibri"/>
                          <a:ea typeface="Calibri"/>
                        </a:rPr>
                        <a:t>0.86</a:t>
                      </a:r>
                      <a:endParaRPr lang="nl-NL" sz="1800" spc="10" dirty="0">
                        <a:effectLst/>
                        <a:latin typeface="Lucida Sans Unicode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50"/>
                        </a:lnSpc>
                        <a:spcAft>
                          <a:spcPts val="1000"/>
                        </a:spcAft>
                      </a:pPr>
                      <a:endParaRPr lang="nl-NL" sz="1800" spc="0" dirty="0" smtClean="0">
                        <a:effectLst/>
                        <a:latin typeface="Calibri"/>
                        <a:ea typeface="Calibri"/>
                      </a:endParaRPr>
                    </a:p>
                    <a:p>
                      <a:pPr algn="ctr">
                        <a:lnSpc>
                          <a:spcPts val="1250"/>
                        </a:lnSpc>
                        <a:spcAft>
                          <a:spcPts val="1000"/>
                        </a:spcAft>
                      </a:pPr>
                      <a:r>
                        <a:rPr lang="nl-NL" sz="1800" spc="0" dirty="0" smtClean="0">
                          <a:effectLst/>
                          <a:latin typeface="Calibri"/>
                          <a:ea typeface="Calibri"/>
                        </a:rPr>
                        <a:t>0.85</a:t>
                      </a:r>
                      <a:endParaRPr lang="nl-NL" sz="1800" spc="10" dirty="0">
                        <a:effectLst/>
                        <a:latin typeface="Lucida Sans Unicode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50"/>
                        </a:lnSpc>
                        <a:spcAft>
                          <a:spcPts val="1000"/>
                        </a:spcAft>
                      </a:pPr>
                      <a:endParaRPr lang="nl-NL" sz="1800" spc="0" dirty="0" smtClean="0">
                        <a:effectLst/>
                        <a:latin typeface="Calibri"/>
                        <a:ea typeface="Calibri"/>
                      </a:endParaRPr>
                    </a:p>
                    <a:p>
                      <a:pPr algn="ctr">
                        <a:lnSpc>
                          <a:spcPts val="1250"/>
                        </a:lnSpc>
                        <a:spcAft>
                          <a:spcPts val="1000"/>
                        </a:spcAft>
                      </a:pPr>
                      <a:r>
                        <a:rPr lang="nl-NL" sz="1800" spc="0" dirty="0" smtClean="0">
                          <a:effectLst/>
                          <a:latin typeface="Calibri"/>
                          <a:ea typeface="Calibri"/>
                        </a:rPr>
                        <a:t>0.91</a:t>
                      </a:r>
                      <a:endParaRPr lang="nl-NL" sz="1800" spc="10" dirty="0">
                        <a:effectLst/>
                        <a:latin typeface="Lucida Sans Unicode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50"/>
                        </a:lnSpc>
                        <a:spcAft>
                          <a:spcPts val="1000"/>
                        </a:spcAft>
                      </a:pPr>
                      <a:endParaRPr lang="nl-NL" sz="1800" spc="0" dirty="0" smtClean="0">
                        <a:effectLst/>
                        <a:latin typeface="Calibri"/>
                        <a:ea typeface="Calibri"/>
                      </a:endParaRPr>
                    </a:p>
                    <a:p>
                      <a:pPr algn="ctr">
                        <a:lnSpc>
                          <a:spcPts val="1250"/>
                        </a:lnSpc>
                        <a:spcAft>
                          <a:spcPts val="1000"/>
                        </a:spcAft>
                      </a:pPr>
                      <a:r>
                        <a:rPr lang="nl-NL" sz="1800" spc="0" dirty="0" smtClean="0">
                          <a:effectLst/>
                          <a:latin typeface="Calibri"/>
                          <a:ea typeface="Calibri"/>
                        </a:rPr>
                        <a:t>0.93</a:t>
                      </a:r>
                      <a:endParaRPr lang="nl-NL" sz="1800" spc="10" dirty="0">
                        <a:effectLst/>
                        <a:latin typeface="Lucida Sans Unicode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50"/>
                        </a:lnSpc>
                        <a:spcAft>
                          <a:spcPts val="1000"/>
                        </a:spcAft>
                      </a:pPr>
                      <a:endParaRPr lang="nl-NL" sz="1800" spc="0" dirty="0" smtClean="0">
                        <a:effectLst/>
                        <a:latin typeface="Calibri"/>
                        <a:ea typeface="Calibri"/>
                      </a:endParaRPr>
                    </a:p>
                    <a:p>
                      <a:pPr algn="ctr">
                        <a:lnSpc>
                          <a:spcPts val="1250"/>
                        </a:lnSpc>
                        <a:spcAft>
                          <a:spcPts val="1000"/>
                        </a:spcAft>
                      </a:pPr>
                      <a:r>
                        <a:rPr lang="nl-NL" sz="1800" spc="0" dirty="0" smtClean="0">
                          <a:effectLst/>
                          <a:latin typeface="Calibri"/>
                          <a:ea typeface="Calibri"/>
                        </a:rPr>
                        <a:t>0.94</a:t>
                      </a:r>
                      <a:endParaRPr lang="nl-NL" sz="1800" spc="10" dirty="0">
                        <a:effectLst/>
                        <a:latin typeface="Lucida Sans Unicode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50"/>
                        </a:lnSpc>
                        <a:spcAft>
                          <a:spcPts val="1000"/>
                        </a:spcAft>
                      </a:pPr>
                      <a:endParaRPr lang="nl-NL" sz="1800" spc="0" dirty="0" smtClean="0">
                        <a:effectLst/>
                        <a:latin typeface="Calibri"/>
                        <a:ea typeface="Calibri"/>
                      </a:endParaRPr>
                    </a:p>
                    <a:p>
                      <a:pPr algn="ctr">
                        <a:lnSpc>
                          <a:spcPts val="1250"/>
                        </a:lnSpc>
                        <a:spcAft>
                          <a:spcPts val="1000"/>
                        </a:spcAft>
                      </a:pPr>
                      <a:r>
                        <a:rPr lang="nl-NL" sz="1800" spc="0" dirty="0" smtClean="0">
                          <a:effectLst/>
                          <a:latin typeface="Calibri"/>
                          <a:ea typeface="Calibri"/>
                        </a:rPr>
                        <a:t>0.95</a:t>
                      </a:r>
                      <a:endParaRPr lang="nl-NL" sz="1800" spc="10" dirty="0">
                        <a:effectLst/>
                        <a:latin typeface="Lucida Sans Unicode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7261">
                <a:tc>
                  <a:txBody>
                    <a:bodyPr/>
                    <a:lstStyle/>
                    <a:p>
                      <a:pPr algn="r">
                        <a:lnSpc>
                          <a:spcPts val="1250"/>
                        </a:lnSpc>
                        <a:spcAft>
                          <a:spcPts val="1000"/>
                        </a:spcAft>
                      </a:pPr>
                      <a:endParaRPr lang="nl-NL" sz="1800" i="1" spc="0" dirty="0" smtClean="0">
                        <a:effectLst/>
                        <a:latin typeface="Calibri"/>
                        <a:ea typeface="Calibri"/>
                      </a:endParaRPr>
                    </a:p>
                    <a:p>
                      <a:pPr algn="r">
                        <a:lnSpc>
                          <a:spcPts val="1250"/>
                        </a:lnSpc>
                        <a:spcAft>
                          <a:spcPts val="1000"/>
                        </a:spcAft>
                      </a:pPr>
                      <a:r>
                        <a:rPr lang="nl-NL" sz="1800" i="1" spc="0" dirty="0" smtClean="0">
                          <a:effectLst/>
                          <a:latin typeface="Calibri"/>
                          <a:ea typeface="Calibri"/>
                        </a:rPr>
                        <a:t>Leesvermijding</a:t>
                      </a:r>
                      <a:endParaRPr lang="nl-NL" sz="1800" spc="10" dirty="0">
                        <a:effectLst/>
                        <a:latin typeface="Lucida Sans Unicode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50"/>
                        </a:lnSpc>
                        <a:spcAft>
                          <a:spcPts val="1000"/>
                        </a:spcAft>
                      </a:pPr>
                      <a:endParaRPr lang="nl-NL" sz="1800" spc="0" dirty="0" smtClean="0">
                        <a:effectLst/>
                        <a:latin typeface="Calibri"/>
                        <a:ea typeface="Calibri"/>
                      </a:endParaRPr>
                    </a:p>
                    <a:p>
                      <a:pPr algn="ctr">
                        <a:lnSpc>
                          <a:spcPts val="1250"/>
                        </a:lnSpc>
                        <a:spcAft>
                          <a:spcPts val="1000"/>
                        </a:spcAft>
                      </a:pPr>
                      <a:r>
                        <a:rPr lang="nl-NL" sz="1800" spc="0" dirty="0" smtClean="0">
                          <a:effectLst/>
                          <a:latin typeface="Calibri"/>
                          <a:ea typeface="Calibri"/>
                        </a:rPr>
                        <a:t>0.62</a:t>
                      </a:r>
                      <a:endParaRPr lang="nl-NL" sz="1800" spc="10" dirty="0">
                        <a:effectLst/>
                        <a:latin typeface="Lucida Sans Unicode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50"/>
                        </a:lnSpc>
                        <a:spcAft>
                          <a:spcPts val="1000"/>
                        </a:spcAft>
                      </a:pPr>
                      <a:endParaRPr lang="nl-NL" sz="1800" spc="0" dirty="0" smtClean="0">
                        <a:effectLst/>
                        <a:latin typeface="Calibri"/>
                        <a:ea typeface="Calibri"/>
                      </a:endParaRPr>
                    </a:p>
                    <a:p>
                      <a:pPr algn="ctr">
                        <a:lnSpc>
                          <a:spcPts val="1250"/>
                        </a:lnSpc>
                        <a:spcAft>
                          <a:spcPts val="1000"/>
                        </a:spcAft>
                      </a:pPr>
                      <a:r>
                        <a:rPr lang="nl-NL" sz="1800" spc="0" dirty="0" smtClean="0">
                          <a:effectLst/>
                          <a:latin typeface="Calibri"/>
                          <a:ea typeface="Calibri"/>
                        </a:rPr>
                        <a:t>0.70</a:t>
                      </a:r>
                      <a:endParaRPr lang="nl-NL" sz="1800" spc="10" dirty="0">
                        <a:effectLst/>
                        <a:latin typeface="Lucida Sans Unicode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50"/>
                        </a:lnSpc>
                        <a:spcAft>
                          <a:spcPts val="1000"/>
                        </a:spcAft>
                      </a:pPr>
                      <a:endParaRPr lang="nl-NL" sz="1800" spc="0" dirty="0" smtClean="0">
                        <a:effectLst/>
                        <a:latin typeface="Calibri"/>
                        <a:ea typeface="Calibri"/>
                      </a:endParaRPr>
                    </a:p>
                    <a:p>
                      <a:pPr algn="ctr">
                        <a:lnSpc>
                          <a:spcPts val="1250"/>
                        </a:lnSpc>
                        <a:spcAft>
                          <a:spcPts val="1000"/>
                        </a:spcAft>
                      </a:pPr>
                      <a:r>
                        <a:rPr lang="nl-NL" sz="1800" spc="0" dirty="0" smtClean="0">
                          <a:effectLst/>
                          <a:latin typeface="Calibri"/>
                          <a:ea typeface="Calibri"/>
                        </a:rPr>
                        <a:t>0.74</a:t>
                      </a:r>
                      <a:endParaRPr lang="nl-NL" sz="1800" spc="10" dirty="0">
                        <a:effectLst/>
                        <a:latin typeface="Lucida Sans Unicode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50"/>
                        </a:lnSpc>
                        <a:spcAft>
                          <a:spcPts val="1000"/>
                        </a:spcAft>
                      </a:pPr>
                      <a:endParaRPr lang="nl-NL" sz="1800" spc="0" dirty="0" smtClean="0">
                        <a:effectLst/>
                        <a:latin typeface="Calibri"/>
                        <a:ea typeface="Calibri"/>
                      </a:endParaRPr>
                    </a:p>
                    <a:p>
                      <a:pPr algn="ctr">
                        <a:lnSpc>
                          <a:spcPts val="1250"/>
                        </a:lnSpc>
                        <a:spcAft>
                          <a:spcPts val="1000"/>
                        </a:spcAft>
                      </a:pPr>
                      <a:r>
                        <a:rPr lang="nl-NL" sz="1800" spc="0" dirty="0" smtClean="0">
                          <a:effectLst/>
                          <a:latin typeface="Calibri"/>
                          <a:ea typeface="Calibri"/>
                        </a:rPr>
                        <a:t>0.73</a:t>
                      </a:r>
                      <a:endParaRPr lang="nl-NL" sz="1800" spc="10" dirty="0">
                        <a:effectLst/>
                        <a:latin typeface="Lucida Sans Unicode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50"/>
                        </a:lnSpc>
                        <a:spcAft>
                          <a:spcPts val="1000"/>
                        </a:spcAft>
                      </a:pPr>
                      <a:endParaRPr lang="nl-NL" sz="1800" spc="0" dirty="0" smtClean="0">
                        <a:effectLst/>
                        <a:latin typeface="Calibri"/>
                        <a:ea typeface="Calibri"/>
                      </a:endParaRPr>
                    </a:p>
                    <a:p>
                      <a:pPr algn="ctr">
                        <a:lnSpc>
                          <a:spcPts val="1250"/>
                        </a:lnSpc>
                        <a:spcAft>
                          <a:spcPts val="1000"/>
                        </a:spcAft>
                      </a:pPr>
                      <a:r>
                        <a:rPr lang="nl-NL" sz="1800" spc="0" dirty="0" smtClean="0">
                          <a:effectLst/>
                          <a:latin typeface="Calibri"/>
                          <a:ea typeface="Calibri"/>
                        </a:rPr>
                        <a:t>0.73</a:t>
                      </a:r>
                      <a:endParaRPr lang="nl-NL" sz="1800" spc="10" dirty="0">
                        <a:effectLst/>
                        <a:latin typeface="Lucida Sans Unicode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50"/>
                        </a:lnSpc>
                        <a:spcAft>
                          <a:spcPts val="1000"/>
                        </a:spcAft>
                      </a:pPr>
                      <a:endParaRPr lang="nl-NL" sz="1800" spc="0" dirty="0" smtClean="0">
                        <a:effectLst/>
                        <a:latin typeface="Calibri"/>
                        <a:ea typeface="Calibri"/>
                      </a:endParaRPr>
                    </a:p>
                    <a:p>
                      <a:pPr algn="ctr">
                        <a:lnSpc>
                          <a:spcPts val="1250"/>
                        </a:lnSpc>
                        <a:spcAft>
                          <a:spcPts val="1000"/>
                        </a:spcAft>
                      </a:pPr>
                      <a:r>
                        <a:rPr lang="nl-NL" sz="1800" spc="0" dirty="0" smtClean="0">
                          <a:effectLst/>
                          <a:latin typeface="Calibri"/>
                          <a:ea typeface="Calibri"/>
                        </a:rPr>
                        <a:t>0.75</a:t>
                      </a:r>
                      <a:endParaRPr lang="nl-NL" sz="1800" spc="10" dirty="0">
                        <a:effectLst/>
                        <a:latin typeface="Lucida Sans Unicode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50"/>
                        </a:lnSpc>
                        <a:spcAft>
                          <a:spcPts val="1000"/>
                        </a:spcAft>
                      </a:pPr>
                      <a:endParaRPr lang="nl-NL" sz="1800" spc="0" dirty="0" smtClean="0">
                        <a:effectLst/>
                        <a:latin typeface="Calibri"/>
                        <a:ea typeface="Calibri"/>
                      </a:endParaRPr>
                    </a:p>
                    <a:p>
                      <a:pPr algn="ctr">
                        <a:lnSpc>
                          <a:spcPts val="1250"/>
                        </a:lnSpc>
                        <a:spcAft>
                          <a:spcPts val="1000"/>
                        </a:spcAft>
                      </a:pPr>
                      <a:r>
                        <a:rPr lang="nl-NL" sz="1800" spc="0" dirty="0" smtClean="0">
                          <a:effectLst/>
                          <a:latin typeface="Calibri"/>
                          <a:ea typeface="Calibri"/>
                        </a:rPr>
                        <a:t>0.61</a:t>
                      </a:r>
                      <a:endParaRPr lang="nl-NL" sz="1800" spc="10" dirty="0">
                        <a:effectLst/>
                        <a:latin typeface="Lucida Sans Unicode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50"/>
                        </a:lnSpc>
                        <a:spcAft>
                          <a:spcPts val="1000"/>
                        </a:spcAft>
                      </a:pPr>
                      <a:endParaRPr lang="nl-NL" sz="1800" spc="0" dirty="0" smtClean="0">
                        <a:effectLst/>
                        <a:latin typeface="Calibri"/>
                        <a:ea typeface="Calibri"/>
                      </a:endParaRPr>
                    </a:p>
                    <a:p>
                      <a:pPr algn="ctr">
                        <a:lnSpc>
                          <a:spcPts val="1250"/>
                        </a:lnSpc>
                        <a:spcAft>
                          <a:spcPts val="1000"/>
                        </a:spcAft>
                      </a:pPr>
                      <a:r>
                        <a:rPr lang="nl-NL" sz="1800" spc="0" dirty="0" smtClean="0">
                          <a:effectLst/>
                          <a:latin typeface="Calibri"/>
                          <a:ea typeface="Calibri"/>
                        </a:rPr>
                        <a:t>0.70</a:t>
                      </a:r>
                      <a:endParaRPr lang="nl-NL" sz="1800" spc="10" dirty="0">
                        <a:effectLst/>
                        <a:latin typeface="Lucida Sans Unicode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50"/>
                        </a:lnSpc>
                        <a:spcAft>
                          <a:spcPts val="1000"/>
                        </a:spcAft>
                      </a:pPr>
                      <a:endParaRPr lang="nl-NL" sz="1800" spc="0" dirty="0" smtClean="0">
                        <a:effectLst/>
                        <a:latin typeface="Calibri"/>
                        <a:ea typeface="Calibri"/>
                      </a:endParaRPr>
                    </a:p>
                    <a:p>
                      <a:pPr algn="ctr">
                        <a:lnSpc>
                          <a:spcPts val="1250"/>
                        </a:lnSpc>
                        <a:spcAft>
                          <a:spcPts val="1000"/>
                        </a:spcAft>
                      </a:pPr>
                      <a:r>
                        <a:rPr lang="nl-NL" sz="1800" spc="0" dirty="0" smtClean="0">
                          <a:effectLst/>
                          <a:latin typeface="Calibri"/>
                          <a:ea typeface="Calibri"/>
                        </a:rPr>
                        <a:t>0.66</a:t>
                      </a:r>
                      <a:endParaRPr lang="nl-NL" sz="1800" spc="10" dirty="0">
                        <a:effectLst/>
                        <a:latin typeface="Lucida Sans Unicode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24189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Leesplezier en leesvermijding van groep 4 tot eind vmbo </a:t>
            </a:r>
            <a:endParaRPr lang="nl-NL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96429410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3" name="Rechte verbindingslijn 2"/>
          <p:cNvCxnSpPr/>
          <p:nvPr/>
        </p:nvCxnSpPr>
        <p:spPr>
          <a:xfrm flipV="1">
            <a:off x="2771800" y="1844824"/>
            <a:ext cx="0" cy="26642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1735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err="1" smtClean="0"/>
              <a:t>Spearman’s</a:t>
            </a:r>
            <a:r>
              <a:rPr lang="nl-NL" dirty="0"/>
              <a:t> rangordecorrelatie coëfficiënten (</a:t>
            </a:r>
            <a:r>
              <a:rPr lang="nl-NL" dirty="0" err="1"/>
              <a:t>rs</a:t>
            </a:r>
            <a:r>
              <a:rPr lang="nl-NL" dirty="0"/>
              <a:t>) van leesplezier resp. </a:t>
            </a:r>
            <a:r>
              <a:rPr lang="nl-NL" dirty="0" smtClean="0"/>
              <a:t>leesvermijding</a:t>
            </a:r>
            <a:endParaRPr lang="nl-NL" dirty="0"/>
          </a:p>
        </p:txBody>
      </p:sp>
      <p:graphicFrame>
        <p:nvGraphicFramePr>
          <p:cNvPr id="4" name="Tijdelijke aanduiding voor inhou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93764790"/>
              </p:ext>
            </p:extLst>
          </p:nvPr>
        </p:nvGraphicFramePr>
        <p:xfrm>
          <a:off x="683567" y="1844824"/>
          <a:ext cx="8136904" cy="4248468"/>
        </p:xfrm>
        <a:graphic>
          <a:graphicData uri="http://schemas.openxmlformats.org/drawingml/2006/table">
            <a:tbl>
              <a:tblPr firstRow="1" firstCol="1" bandRow="1"/>
              <a:tblGrid>
                <a:gridCol w="2591095"/>
                <a:gridCol w="1476475"/>
                <a:gridCol w="2034667"/>
                <a:gridCol w="2034667"/>
              </a:tblGrid>
              <a:tr h="354039">
                <a:tc>
                  <a:txBody>
                    <a:bodyPr/>
                    <a:lstStyle/>
                    <a:p>
                      <a:pPr>
                        <a:lnSpc>
                          <a:spcPts val="1250"/>
                        </a:lnSpc>
                        <a:spcAft>
                          <a:spcPts val="0"/>
                        </a:spcAft>
                      </a:pPr>
                      <a:r>
                        <a:rPr lang="nl-NL" sz="1600" spc="10" dirty="0">
                          <a:effectLst/>
                          <a:latin typeface="Calibri"/>
                          <a:ea typeface="MS Mincho"/>
                        </a:rPr>
                        <a:t> </a:t>
                      </a:r>
                      <a:endParaRPr lang="nl-NL" sz="1600" spc="10" dirty="0">
                        <a:effectLst/>
                        <a:latin typeface="Lucida Sans Unicode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50"/>
                        </a:lnSpc>
                        <a:spcAft>
                          <a:spcPts val="0"/>
                        </a:spcAft>
                      </a:pPr>
                      <a:endParaRPr lang="nl-NL" sz="1600" b="1" spc="10" dirty="0" smtClean="0">
                        <a:effectLst/>
                        <a:latin typeface="Calibri"/>
                        <a:ea typeface="MS Mincho"/>
                      </a:endParaRPr>
                    </a:p>
                    <a:p>
                      <a:pPr algn="ctr">
                        <a:lnSpc>
                          <a:spcPts val="1250"/>
                        </a:lnSpc>
                        <a:spcAft>
                          <a:spcPts val="0"/>
                        </a:spcAft>
                      </a:pPr>
                      <a:r>
                        <a:rPr lang="nl-NL" sz="1600" b="1" spc="10" dirty="0" smtClean="0">
                          <a:effectLst/>
                          <a:latin typeface="Calibri"/>
                          <a:ea typeface="MS Mincho"/>
                        </a:rPr>
                        <a:t>T1-T2</a:t>
                      </a:r>
                      <a:endParaRPr lang="nl-NL" sz="1600" spc="10" dirty="0">
                        <a:effectLst/>
                        <a:latin typeface="Lucida Sans Unicode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50"/>
                        </a:lnSpc>
                        <a:spcAft>
                          <a:spcPts val="0"/>
                        </a:spcAft>
                      </a:pPr>
                      <a:endParaRPr lang="nl-NL" sz="1600" b="1" spc="10" dirty="0" smtClean="0">
                        <a:effectLst/>
                        <a:latin typeface="Calibri"/>
                        <a:ea typeface="MS Mincho"/>
                      </a:endParaRPr>
                    </a:p>
                    <a:p>
                      <a:pPr algn="ctr">
                        <a:lnSpc>
                          <a:spcPts val="1250"/>
                        </a:lnSpc>
                        <a:spcAft>
                          <a:spcPts val="0"/>
                        </a:spcAft>
                      </a:pPr>
                      <a:r>
                        <a:rPr lang="nl-NL" sz="1600" b="1" spc="10" dirty="0" smtClean="0">
                          <a:effectLst/>
                          <a:latin typeface="Calibri"/>
                          <a:ea typeface="MS Mincho"/>
                        </a:rPr>
                        <a:t>T2-T3</a:t>
                      </a:r>
                      <a:endParaRPr lang="nl-NL" sz="1600" spc="10" dirty="0">
                        <a:effectLst/>
                        <a:latin typeface="Lucida Sans Unicode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50"/>
                        </a:lnSpc>
                        <a:spcAft>
                          <a:spcPts val="0"/>
                        </a:spcAft>
                      </a:pPr>
                      <a:endParaRPr lang="nl-NL" sz="1600" b="1" spc="10" dirty="0" smtClean="0">
                        <a:effectLst/>
                        <a:latin typeface="Calibri"/>
                        <a:ea typeface="MS Mincho"/>
                      </a:endParaRPr>
                    </a:p>
                    <a:p>
                      <a:pPr algn="ctr">
                        <a:lnSpc>
                          <a:spcPts val="1250"/>
                        </a:lnSpc>
                        <a:spcAft>
                          <a:spcPts val="0"/>
                        </a:spcAft>
                      </a:pPr>
                      <a:r>
                        <a:rPr lang="nl-NL" sz="1600" b="1" spc="10" dirty="0" smtClean="0">
                          <a:effectLst/>
                          <a:latin typeface="Calibri"/>
                          <a:ea typeface="MS Mincho"/>
                        </a:rPr>
                        <a:t>T1-T3</a:t>
                      </a:r>
                      <a:endParaRPr lang="nl-NL" sz="1600" spc="10" dirty="0">
                        <a:effectLst/>
                        <a:latin typeface="Lucida Sans Unicode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4039">
                <a:tc>
                  <a:txBody>
                    <a:bodyPr/>
                    <a:lstStyle/>
                    <a:p>
                      <a:pPr>
                        <a:lnSpc>
                          <a:spcPts val="1250"/>
                        </a:lnSpc>
                        <a:spcAft>
                          <a:spcPts val="0"/>
                        </a:spcAft>
                      </a:pPr>
                      <a:endParaRPr lang="nl-NL" sz="1600" b="1" spc="10" dirty="0" smtClean="0">
                        <a:effectLst/>
                        <a:latin typeface="Calibri"/>
                        <a:ea typeface="MS Mincho"/>
                      </a:endParaRPr>
                    </a:p>
                    <a:p>
                      <a:pPr>
                        <a:lnSpc>
                          <a:spcPts val="1250"/>
                        </a:lnSpc>
                        <a:spcAft>
                          <a:spcPts val="0"/>
                        </a:spcAft>
                      </a:pPr>
                      <a:r>
                        <a:rPr lang="nl-NL" sz="1600" b="1" spc="10" dirty="0" smtClean="0">
                          <a:effectLst/>
                          <a:latin typeface="Calibri"/>
                          <a:ea typeface="MS Mincho"/>
                        </a:rPr>
                        <a:t>Leesplezier</a:t>
                      </a:r>
                      <a:endParaRPr lang="nl-NL" sz="1600" spc="10" dirty="0">
                        <a:effectLst/>
                        <a:latin typeface="Lucida Sans Unicode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50"/>
                        </a:lnSpc>
                        <a:spcAft>
                          <a:spcPts val="0"/>
                        </a:spcAft>
                      </a:pPr>
                      <a:r>
                        <a:rPr lang="nl-NL" sz="1600" spc="10">
                          <a:effectLst/>
                          <a:latin typeface="Calibri"/>
                          <a:ea typeface="MS Mincho"/>
                        </a:rPr>
                        <a:t> </a:t>
                      </a:r>
                      <a:endParaRPr lang="nl-NL" sz="1600" spc="10">
                        <a:effectLst/>
                        <a:latin typeface="Lucida Sans Unicode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50"/>
                        </a:lnSpc>
                        <a:spcAft>
                          <a:spcPts val="0"/>
                        </a:spcAft>
                      </a:pPr>
                      <a:r>
                        <a:rPr lang="nl-NL" sz="1600" spc="10">
                          <a:effectLst/>
                          <a:latin typeface="Calibri"/>
                          <a:ea typeface="MS Mincho"/>
                        </a:rPr>
                        <a:t> </a:t>
                      </a:r>
                      <a:endParaRPr lang="nl-NL" sz="1600" spc="10">
                        <a:effectLst/>
                        <a:latin typeface="Lucida Sans Unicode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50"/>
                        </a:lnSpc>
                        <a:spcAft>
                          <a:spcPts val="0"/>
                        </a:spcAft>
                      </a:pPr>
                      <a:r>
                        <a:rPr lang="nl-NL" sz="1600" spc="10">
                          <a:effectLst/>
                          <a:latin typeface="Calibri"/>
                          <a:ea typeface="MS Mincho"/>
                        </a:rPr>
                        <a:t> </a:t>
                      </a:r>
                      <a:endParaRPr lang="nl-NL" sz="1600" spc="10">
                        <a:effectLst/>
                        <a:latin typeface="Lucida Sans Unicode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4039">
                <a:tc>
                  <a:txBody>
                    <a:bodyPr/>
                    <a:lstStyle/>
                    <a:p>
                      <a:pPr algn="r">
                        <a:lnSpc>
                          <a:spcPts val="1250"/>
                        </a:lnSpc>
                        <a:spcAft>
                          <a:spcPts val="0"/>
                        </a:spcAft>
                      </a:pPr>
                      <a:endParaRPr lang="nl-NL" sz="1600" i="1" spc="10" dirty="0" smtClean="0">
                        <a:effectLst/>
                        <a:latin typeface="Calibri"/>
                        <a:ea typeface="MS Mincho"/>
                      </a:endParaRPr>
                    </a:p>
                    <a:p>
                      <a:pPr algn="r">
                        <a:lnSpc>
                          <a:spcPts val="1250"/>
                        </a:lnSpc>
                        <a:spcAft>
                          <a:spcPts val="0"/>
                        </a:spcAft>
                      </a:pPr>
                      <a:r>
                        <a:rPr lang="nl-NL" sz="1600" i="1" spc="10" dirty="0" smtClean="0">
                          <a:effectLst/>
                          <a:latin typeface="Calibri"/>
                          <a:ea typeface="MS Mincho"/>
                        </a:rPr>
                        <a:t>Cohort </a:t>
                      </a:r>
                      <a:r>
                        <a:rPr lang="nl-NL" sz="1600" i="1" spc="10" dirty="0">
                          <a:effectLst/>
                          <a:latin typeface="Calibri"/>
                          <a:ea typeface="MS Mincho"/>
                        </a:rPr>
                        <a:t>2: middenbouw</a:t>
                      </a:r>
                      <a:endParaRPr lang="nl-NL" sz="1600" spc="10" dirty="0">
                        <a:effectLst/>
                        <a:latin typeface="Lucida Sans Unicode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50"/>
                        </a:lnSpc>
                        <a:spcAft>
                          <a:spcPts val="0"/>
                        </a:spcAft>
                      </a:pPr>
                      <a:endParaRPr lang="nl-NL" sz="1600" spc="10" dirty="0" smtClean="0">
                        <a:effectLst/>
                        <a:latin typeface="Calibri"/>
                        <a:ea typeface="MS Mincho"/>
                      </a:endParaRPr>
                    </a:p>
                    <a:p>
                      <a:pPr algn="ctr">
                        <a:lnSpc>
                          <a:spcPts val="1250"/>
                        </a:lnSpc>
                        <a:spcAft>
                          <a:spcPts val="0"/>
                        </a:spcAft>
                      </a:pPr>
                      <a:r>
                        <a:rPr lang="nl-NL" sz="1600" spc="10" dirty="0" smtClean="0">
                          <a:effectLst/>
                          <a:latin typeface="Calibri"/>
                          <a:ea typeface="MS Mincho"/>
                        </a:rPr>
                        <a:t>.</a:t>
                      </a:r>
                      <a:r>
                        <a:rPr lang="nl-NL" sz="1600" spc="10" dirty="0">
                          <a:effectLst/>
                          <a:latin typeface="Calibri"/>
                          <a:ea typeface="MS Mincho"/>
                        </a:rPr>
                        <a:t>39</a:t>
                      </a:r>
                      <a:endParaRPr lang="nl-NL" sz="1600" spc="10" dirty="0">
                        <a:effectLst/>
                        <a:latin typeface="Lucida Sans Unicode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50"/>
                        </a:lnSpc>
                        <a:spcAft>
                          <a:spcPts val="0"/>
                        </a:spcAft>
                      </a:pPr>
                      <a:endParaRPr lang="nl-NL" sz="1600" spc="10" dirty="0" smtClean="0">
                        <a:effectLst/>
                        <a:latin typeface="Calibri"/>
                        <a:ea typeface="MS Mincho"/>
                      </a:endParaRPr>
                    </a:p>
                    <a:p>
                      <a:pPr algn="ctr">
                        <a:lnSpc>
                          <a:spcPts val="1250"/>
                        </a:lnSpc>
                        <a:spcAft>
                          <a:spcPts val="0"/>
                        </a:spcAft>
                      </a:pPr>
                      <a:r>
                        <a:rPr lang="nl-NL" sz="1600" spc="10" dirty="0" smtClean="0">
                          <a:effectLst/>
                          <a:latin typeface="Calibri"/>
                          <a:ea typeface="MS Mincho"/>
                        </a:rPr>
                        <a:t>.</a:t>
                      </a:r>
                      <a:r>
                        <a:rPr lang="nl-NL" sz="1600" spc="10" dirty="0">
                          <a:effectLst/>
                          <a:latin typeface="Calibri"/>
                          <a:ea typeface="MS Mincho"/>
                        </a:rPr>
                        <a:t>46</a:t>
                      </a:r>
                      <a:endParaRPr lang="nl-NL" sz="1600" spc="10" dirty="0">
                        <a:effectLst/>
                        <a:latin typeface="Lucida Sans Unicode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50"/>
                        </a:lnSpc>
                        <a:spcAft>
                          <a:spcPts val="0"/>
                        </a:spcAft>
                      </a:pPr>
                      <a:endParaRPr lang="nl-NL" sz="1600" spc="10" dirty="0" smtClean="0">
                        <a:effectLst/>
                        <a:latin typeface="Calibri"/>
                        <a:ea typeface="MS Mincho"/>
                      </a:endParaRPr>
                    </a:p>
                    <a:p>
                      <a:pPr algn="ctr">
                        <a:lnSpc>
                          <a:spcPts val="1250"/>
                        </a:lnSpc>
                        <a:spcAft>
                          <a:spcPts val="0"/>
                        </a:spcAft>
                      </a:pPr>
                      <a:r>
                        <a:rPr lang="nl-NL" sz="1600" spc="10" dirty="0" smtClean="0">
                          <a:effectLst/>
                          <a:latin typeface="Calibri"/>
                          <a:ea typeface="MS Mincho"/>
                        </a:rPr>
                        <a:t>.</a:t>
                      </a:r>
                      <a:r>
                        <a:rPr lang="nl-NL" sz="1600" spc="10" dirty="0">
                          <a:effectLst/>
                          <a:latin typeface="Calibri"/>
                          <a:ea typeface="MS Mincho"/>
                        </a:rPr>
                        <a:t>33</a:t>
                      </a:r>
                      <a:endParaRPr lang="nl-NL" sz="1600" spc="10" dirty="0">
                        <a:effectLst/>
                        <a:latin typeface="Lucida Sans Unicode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4039">
                <a:tc>
                  <a:txBody>
                    <a:bodyPr/>
                    <a:lstStyle/>
                    <a:p>
                      <a:pPr algn="r">
                        <a:lnSpc>
                          <a:spcPts val="1250"/>
                        </a:lnSpc>
                        <a:spcAft>
                          <a:spcPts val="0"/>
                        </a:spcAft>
                      </a:pPr>
                      <a:endParaRPr lang="nl-NL" sz="1600" i="1" spc="10" dirty="0" smtClean="0">
                        <a:effectLst/>
                        <a:latin typeface="Calibri"/>
                        <a:ea typeface="MS Mincho"/>
                      </a:endParaRPr>
                    </a:p>
                    <a:p>
                      <a:pPr algn="r">
                        <a:lnSpc>
                          <a:spcPts val="1250"/>
                        </a:lnSpc>
                        <a:spcAft>
                          <a:spcPts val="0"/>
                        </a:spcAft>
                      </a:pPr>
                      <a:r>
                        <a:rPr lang="nl-NL" sz="1600" i="1" spc="10" dirty="0" smtClean="0">
                          <a:effectLst/>
                          <a:latin typeface="Calibri"/>
                          <a:ea typeface="MS Mincho"/>
                        </a:rPr>
                        <a:t>Cohort </a:t>
                      </a:r>
                      <a:r>
                        <a:rPr lang="nl-NL" sz="1600" i="1" spc="10" dirty="0">
                          <a:effectLst/>
                          <a:latin typeface="Calibri"/>
                          <a:ea typeface="MS Mincho"/>
                        </a:rPr>
                        <a:t>3: bovenbouw</a:t>
                      </a:r>
                      <a:endParaRPr lang="nl-NL" sz="1600" spc="10" dirty="0">
                        <a:effectLst/>
                        <a:latin typeface="Lucida Sans Unicode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50"/>
                        </a:lnSpc>
                        <a:spcAft>
                          <a:spcPts val="0"/>
                        </a:spcAft>
                      </a:pPr>
                      <a:endParaRPr lang="nl-NL" sz="1600" spc="10" dirty="0" smtClean="0">
                        <a:effectLst/>
                        <a:latin typeface="Calibri"/>
                        <a:ea typeface="MS Mincho"/>
                      </a:endParaRPr>
                    </a:p>
                    <a:p>
                      <a:pPr algn="ctr">
                        <a:lnSpc>
                          <a:spcPts val="1250"/>
                        </a:lnSpc>
                        <a:spcAft>
                          <a:spcPts val="0"/>
                        </a:spcAft>
                      </a:pPr>
                      <a:r>
                        <a:rPr lang="nl-NL" sz="1600" spc="10" dirty="0" smtClean="0">
                          <a:effectLst/>
                          <a:latin typeface="Calibri"/>
                          <a:ea typeface="MS Mincho"/>
                        </a:rPr>
                        <a:t>.</a:t>
                      </a:r>
                      <a:r>
                        <a:rPr lang="nl-NL" sz="1600" spc="10" dirty="0">
                          <a:effectLst/>
                          <a:latin typeface="Calibri"/>
                          <a:ea typeface="MS Mincho"/>
                        </a:rPr>
                        <a:t>58</a:t>
                      </a:r>
                      <a:endParaRPr lang="nl-NL" sz="1600" spc="10" dirty="0">
                        <a:effectLst/>
                        <a:latin typeface="Lucida Sans Unicode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50"/>
                        </a:lnSpc>
                        <a:spcAft>
                          <a:spcPts val="0"/>
                        </a:spcAft>
                      </a:pPr>
                      <a:r>
                        <a:rPr lang="nl-NL" sz="1600" spc="10" dirty="0">
                          <a:effectLst/>
                          <a:latin typeface="Calibri"/>
                          <a:ea typeface="MS Mincho"/>
                        </a:rPr>
                        <a:t> </a:t>
                      </a:r>
                      <a:endParaRPr lang="nl-NL" sz="1600" spc="10" dirty="0">
                        <a:effectLst/>
                        <a:latin typeface="Lucida Sans Unicode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50"/>
                        </a:lnSpc>
                        <a:spcAft>
                          <a:spcPts val="0"/>
                        </a:spcAft>
                      </a:pPr>
                      <a:r>
                        <a:rPr lang="nl-NL" sz="1600" spc="10" dirty="0">
                          <a:effectLst/>
                          <a:latin typeface="Calibri"/>
                          <a:ea typeface="MS Mincho"/>
                        </a:rPr>
                        <a:t> </a:t>
                      </a:r>
                      <a:endParaRPr lang="nl-NL" sz="1600" spc="10" dirty="0">
                        <a:effectLst/>
                        <a:latin typeface="Lucida Sans Unicode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4039">
                <a:tc>
                  <a:txBody>
                    <a:bodyPr/>
                    <a:lstStyle/>
                    <a:p>
                      <a:pPr algn="r">
                        <a:lnSpc>
                          <a:spcPts val="1250"/>
                        </a:lnSpc>
                        <a:spcAft>
                          <a:spcPts val="0"/>
                        </a:spcAft>
                      </a:pPr>
                      <a:endParaRPr lang="nl-NL" sz="1600" i="1" spc="10" dirty="0" smtClean="0">
                        <a:effectLst/>
                        <a:latin typeface="Calibri"/>
                        <a:ea typeface="MS Mincho"/>
                      </a:endParaRPr>
                    </a:p>
                    <a:p>
                      <a:pPr algn="r">
                        <a:lnSpc>
                          <a:spcPts val="1250"/>
                        </a:lnSpc>
                        <a:spcAft>
                          <a:spcPts val="0"/>
                        </a:spcAft>
                      </a:pPr>
                      <a:r>
                        <a:rPr lang="nl-NL" sz="1600" i="1" spc="10" dirty="0" smtClean="0">
                          <a:effectLst/>
                          <a:latin typeface="Calibri"/>
                          <a:ea typeface="MS Mincho"/>
                        </a:rPr>
                        <a:t>Cohort </a:t>
                      </a:r>
                      <a:r>
                        <a:rPr lang="nl-NL" sz="1600" i="1" spc="10" dirty="0">
                          <a:effectLst/>
                          <a:latin typeface="Calibri"/>
                          <a:ea typeface="MS Mincho"/>
                        </a:rPr>
                        <a:t>3a: vmbo</a:t>
                      </a:r>
                      <a:endParaRPr lang="nl-NL" sz="1600" spc="10" dirty="0">
                        <a:effectLst/>
                        <a:latin typeface="Lucida Sans Unicode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50"/>
                        </a:lnSpc>
                        <a:spcAft>
                          <a:spcPts val="0"/>
                        </a:spcAft>
                      </a:pPr>
                      <a:endParaRPr lang="nl-NL" sz="1600" spc="10" dirty="0" smtClean="0">
                        <a:effectLst/>
                        <a:latin typeface="Calibri"/>
                        <a:ea typeface="MS Mincho"/>
                      </a:endParaRPr>
                    </a:p>
                    <a:p>
                      <a:pPr algn="ctr">
                        <a:lnSpc>
                          <a:spcPts val="1250"/>
                        </a:lnSpc>
                        <a:spcAft>
                          <a:spcPts val="0"/>
                        </a:spcAft>
                      </a:pPr>
                      <a:r>
                        <a:rPr lang="nl-NL" sz="1600" spc="10" dirty="0" smtClean="0">
                          <a:effectLst/>
                          <a:latin typeface="Calibri"/>
                          <a:ea typeface="MS Mincho"/>
                        </a:rPr>
                        <a:t>.</a:t>
                      </a:r>
                      <a:r>
                        <a:rPr lang="nl-NL" sz="1600" spc="10" dirty="0">
                          <a:effectLst/>
                          <a:latin typeface="Calibri"/>
                          <a:ea typeface="MS Mincho"/>
                        </a:rPr>
                        <a:t>58</a:t>
                      </a:r>
                      <a:endParaRPr lang="nl-NL" sz="1600" spc="10" dirty="0">
                        <a:effectLst/>
                        <a:latin typeface="Lucida Sans Unicode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50"/>
                        </a:lnSpc>
                        <a:spcAft>
                          <a:spcPts val="0"/>
                        </a:spcAft>
                      </a:pPr>
                      <a:endParaRPr lang="nl-NL" sz="1600" spc="10" dirty="0" smtClean="0">
                        <a:effectLst/>
                        <a:latin typeface="Calibri"/>
                        <a:ea typeface="MS Mincho"/>
                      </a:endParaRPr>
                    </a:p>
                    <a:p>
                      <a:pPr algn="ctr">
                        <a:lnSpc>
                          <a:spcPts val="1250"/>
                        </a:lnSpc>
                        <a:spcAft>
                          <a:spcPts val="0"/>
                        </a:spcAft>
                      </a:pPr>
                      <a:r>
                        <a:rPr lang="nl-NL" sz="1600" spc="10" dirty="0" smtClean="0">
                          <a:effectLst/>
                          <a:latin typeface="Calibri"/>
                          <a:ea typeface="MS Mincho"/>
                        </a:rPr>
                        <a:t>.</a:t>
                      </a:r>
                      <a:r>
                        <a:rPr lang="nl-NL" sz="1600" spc="10" dirty="0">
                          <a:effectLst/>
                          <a:latin typeface="Calibri"/>
                          <a:ea typeface="MS Mincho"/>
                        </a:rPr>
                        <a:t>48</a:t>
                      </a:r>
                      <a:endParaRPr lang="nl-NL" sz="1600" spc="10" dirty="0">
                        <a:effectLst/>
                        <a:latin typeface="Lucida Sans Unicode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50"/>
                        </a:lnSpc>
                        <a:spcAft>
                          <a:spcPts val="0"/>
                        </a:spcAft>
                      </a:pPr>
                      <a:endParaRPr lang="nl-NL" sz="1600" spc="10" dirty="0" smtClean="0">
                        <a:effectLst/>
                        <a:latin typeface="Calibri"/>
                        <a:ea typeface="MS Mincho"/>
                      </a:endParaRPr>
                    </a:p>
                    <a:p>
                      <a:pPr algn="ctr">
                        <a:lnSpc>
                          <a:spcPts val="1250"/>
                        </a:lnSpc>
                        <a:spcAft>
                          <a:spcPts val="0"/>
                        </a:spcAft>
                      </a:pPr>
                      <a:r>
                        <a:rPr lang="nl-NL" sz="1600" spc="10" dirty="0" smtClean="0">
                          <a:effectLst/>
                          <a:latin typeface="Calibri"/>
                          <a:ea typeface="MS Mincho"/>
                        </a:rPr>
                        <a:t>.</a:t>
                      </a:r>
                      <a:r>
                        <a:rPr lang="nl-NL" sz="1600" spc="10" dirty="0">
                          <a:effectLst/>
                          <a:latin typeface="Calibri"/>
                          <a:ea typeface="MS Mincho"/>
                        </a:rPr>
                        <a:t>45</a:t>
                      </a:r>
                      <a:endParaRPr lang="nl-NL" sz="1600" spc="10" dirty="0">
                        <a:effectLst/>
                        <a:latin typeface="Lucida Sans Unicode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4039">
                <a:tc>
                  <a:txBody>
                    <a:bodyPr/>
                    <a:lstStyle/>
                    <a:p>
                      <a:pPr algn="r">
                        <a:lnSpc>
                          <a:spcPts val="1250"/>
                        </a:lnSpc>
                        <a:spcAft>
                          <a:spcPts val="0"/>
                        </a:spcAft>
                      </a:pPr>
                      <a:endParaRPr lang="nl-NL" sz="1600" i="1" spc="10" dirty="0" smtClean="0">
                        <a:effectLst/>
                        <a:latin typeface="Calibri"/>
                        <a:ea typeface="MS Mincho"/>
                      </a:endParaRPr>
                    </a:p>
                    <a:p>
                      <a:pPr algn="r">
                        <a:lnSpc>
                          <a:spcPts val="1250"/>
                        </a:lnSpc>
                        <a:spcAft>
                          <a:spcPts val="0"/>
                        </a:spcAft>
                      </a:pPr>
                      <a:r>
                        <a:rPr lang="nl-NL" sz="1600" i="1" spc="10" dirty="0" smtClean="0">
                          <a:effectLst/>
                          <a:latin typeface="Calibri"/>
                          <a:ea typeface="MS Mincho"/>
                        </a:rPr>
                        <a:t>Cohort </a:t>
                      </a:r>
                      <a:r>
                        <a:rPr lang="nl-NL" sz="1600" i="1" spc="10" dirty="0">
                          <a:effectLst/>
                          <a:latin typeface="Calibri"/>
                          <a:ea typeface="MS Mincho"/>
                        </a:rPr>
                        <a:t>4: vmbo</a:t>
                      </a:r>
                      <a:endParaRPr lang="nl-NL" sz="1600" spc="10" dirty="0">
                        <a:effectLst/>
                        <a:latin typeface="Lucida Sans Unicode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50"/>
                        </a:lnSpc>
                        <a:spcAft>
                          <a:spcPts val="0"/>
                        </a:spcAft>
                      </a:pPr>
                      <a:endParaRPr lang="nl-NL" sz="1600" spc="10" dirty="0" smtClean="0">
                        <a:effectLst/>
                        <a:latin typeface="Calibri"/>
                        <a:ea typeface="MS Mincho"/>
                      </a:endParaRPr>
                    </a:p>
                    <a:p>
                      <a:pPr algn="ctr">
                        <a:lnSpc>
                          <a:spcPts val="1250"/>
                        </a:lnSpc>
                        <a:spcAft>
                          <a:spcPts val="0"/>
                        </a:spcAft>
                      </a:pPr>
                      <a:r>
                        <a:rPr lang="nl-NL" sz="1600" spc="10" dirty="0" smtClean="0">
                          <a:effectLst/>
                          <a:latin typeface="Calibri"/>
                          <a:ea typeface="MS Mincho"/>
                        </a:rPr>
                        <a:t>.</a:t>
                      </a:r>
                      <a:r>
                        <a:rPr lang="nl-NL" sz="1600" spc="10" dirty="0">
                          <a:effectLst/>
                          <a:latin typeface="Calibri"/>
                          <a:ea typeface="MS Mincho"/>
                        </a:rPr>
                        <a:t>65</a:t>
                      </a:r>
                      <a:endParaRPr lang="nl-NL" sz="1600" spc="10" dirty="0">
                        <a:effectLst/>
                        <a:latin typeface="Lucida Sans Unicode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50"/>
                        </a:lnSpc>
                        <a:spcAft>
                          <a:spcPts val="0"/>
                        </a:spcAft>
                      </a:pPr>
                      <a:endParaRPr lang="nl-NL" sz="1600" spc="10" dirty="0" smtClean="0">
                        <a:effectLst/>
                        <a:latin typeface="Calibri"/>
                        <a:ea typeface="MS Mincho"/>
                      </a:endParaRPr>
                    </a:p>
                    <a:p>
                      <a:pPr algn="ctr">
                        <a:lnSpc>
                          <a:spcPts val="1250"/>
                        </a:lnSpc>
                        <a:spcAft>
                          <a:spcPts val="0"/>
                        </a:spcAft>
                      </a:pPr>
                      <a:r>
                        <a:rPr lang="nl-NL" sz="1600" spc="10" dirty="0" smtClean="0">
                          <a:effectLst/>
                          <a:latin typeface="Calibri"/>
                          <a:ea typeface="MS Mincho"/>
                        </a:rPr>
                        <a:t>.</a:t>
                      </a:r>
                      <a:r>
                        <a:rPr lang="nl-NL" sz="1600" spc="10" dirty="0">
                          <a:effectLst/>
                          <a:latin typeface="Calibri"/>
                          <a:ea typeface="MS Mincho"/>
                        </a:rPr>
                        <a:t>63</a:t>
                      </a:r>
                      <a:endParaRPr lang="nl-NL" sz="1600" spc="10" dirty="0">
                        <a:effectLst/>
                        <a:latin typeface="Lucida Sans Unicode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50"/>
                        </a:lnSpc>
                        <a:spcAft>
                          <a:spcPts val="0"/>
                        </a:spcAft>
                      </a:pPr>
                      <a:endParaRPr lang="nl-NL" sz="1600" spc="10" dirty="0" smtClean="0">
                        <a:effectLst/>
                        <a:latin typeface="Calibri"/>
                        <a:ea typeface="MS Mincho"/>
                      </a:endParaRPr>
                    </a:p>
                    <a:p>
                      <a:pPr algn="ctr">
                        <a:lnSpc>
                          <a:spcPts val="1250"/>
                        </a:lnSpc>
                        <a:spcAft>
                          <a:spcPts val="0"/>
                        </a:spcAft>
                      </a:pPr>
                      <a:r>
                        <a:rPr lang="nl-NL" sz="1600" spc="10" dirty="0" smtClean="0">
                          <a:effectLst/>
                          <a:latin typeface="Calibri"/>
                          <a:ea typeface="MS Mincho"/>
                        </a:rPr>
                        <a:t>.</a:t>
                      </a:r>
                      <a:r>
                        <a:rPr lang="nl-NL" sz="1600" spc="10" dirty="0">
                          <a:effectLst/>
                          <a:latin typeface="Calibri"/>
                          <a:ea typeface="MS Mincho"/>
                        </a:rPr>
                        <a:t>58</a:t>
                      </a:r>
                      <a:endParaRPr lang="nl-NL" sz="1600" spc="10" dirty="0">
                        <a:effectLst/>
                        <a:latin typeface="Lucida Sans Unicode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4039">
                <a:tc>
                  <a:txBody>
                    <a:bodyPr/>
                    <a:lstStyle/>
                    <a:p>
                      <a:pPr>
                        <a:lnSpc>
                          <a:spcPts val="1250"/>
                        </a:lnSpc>
                        <a:spcAft>
                          <a:spcPts val="0"/>
                        </a:spcAft>
                      </a:pPr>
                      <a:r>
                        <a:rPr lang="nl-NL" sz="1600" spc="10" dirty="0">
                          <a:effectLst/>
                          <a:latin typeface="Calibri"/>
                          <a:ea typeface="MS Mincho"/>
                        </a:rPr>
                        <a:t> </a:t>
                      </a:r>
                      <a:endParaRPr lang="nl-NL" sz="1600" spc="10" dirty="0">
                        <a:effectLst/>
                        <a:latin typeface="Lucida Sans Unicode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50"/>
                        </a:lnSpc>
                        <a:spcAft>
                          <a:spcPts val="0"/>
                        </a:spcAft>
                      </a:pPr>
                      <a:endParaRPr lang="nl-NL" sz="1600" spc="10" dirty="0" smtClean="0">
                        <a:effectLst/>
                        <a:latin typeface="Calibri"/>
                        <a:ea typeface="MS Mincho"/>
                      </a:endParaRPr>
                    </a:p>
                    <a:p>
                      <a:pPr algn="ctr">
                        <a:lnSpc>
                          <a:spcPts val="1250"/>
                        </a:lnSpc>
                        <a:spcAft>
                          <a:spcPts val="0"/>
                        </a:spcAft>
                      </a:pPr>
                      <a:r>
                        <a:rPr lang="nl-NL" sz="1600" spc="10" dirty="0">
                          <a:effectLst/>
                          <a:latin typeface="Calibri"/>
                          <a:ea typeface="MS Mincho"/>
                        </a:rPr>
                        <a:t> </a:t>
                      </a:r>
                      <a:endParaRPr lang="nl-NL" sz="1600" spc="10" dirty="0">
                        <a:effectLst/>
                        <a:latin typeface="Lucida Sans Unicode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50"/>
                        </a:lnSpc>
                        <a:spcAft>
                          <a:spcPts val="0"/>
                        </a:spcAft>
                      </a:pPr>
                      <a:r>
                        <a:rPr lang="nl-NL" sz="1600" spc="10" dirty="0">
                          <a:effectLst/>
                          <a:latin typeface="Calibri"/>
                          <a:ea typeface="MS Mincho"/>
                        </a:rPr>
                        <a:t> </a:t>
                      </a:r>
                      <a:endParaRPr lang="nl-NL" sz="1600" spc="10" dirty="0">
                        <a:effectLst/>
                        <a:latin typeface="Lucida Sans Unicode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50"/>
                        </a:lnSpc>
                        <a:spcAft>
                          <a:spcPts val="0"/>
                        </a:spcAft>
                      </a:pPr>
                      <a:r>
                        <a:rPr lang="nl-NL" sz="1600" spc="10" dirty="0">
                          <a:effectLst/>
                          <a:latin typeface="Calibri"/>
                          <a:ea typeface="MS Mincho"/>
                        </a:rPr>
                        <a:t> </a:t>
                      </a:r>
                      <a:endParaRPr lang="nl-NL" sz="1600" spc="10" dirty="0">
                        <a:effectLst/>
                        <a:latin typeface="Lucida Sans Unicode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4039">
                <a:tc>
                  <a:txBody>
                    <a:bodyPr/>
                    <a:lstStyle/>
                    <a:p>
                      <a:pPr>
                        <a:lnSpc>
                          <a:spcPts val="1250"/>
                        </a:lnSpc>
                        <a:spcAft>
                          <a:spcPts val="0"/>
                        </a:spcAft>
                      </a:pPr>
                      <a:endParaRPr lang="nl-NL" sz="1600" b="1" spc="10" dirty="0" smtClean="0">
                        <a:effectLst/>
                        <a:latin typeface="Calibri"/>
                        <a:ea typeface="MS Mincho"/>
                      </a:endParaRPr>
                    </a:p>
                    <a:p>
                      <a:pPr>
                        <a:lnSpc>
                          <a:spcPts val="1250"/>
                        </a:lnSpc>
                        <a:spcAft>
                          <a:spcPts val="0"/>
                        </a:spcAft>
                      </a:pPr>
                      <a:r>
                        <a:rPr lang="nl-NL" sz="1600" b="1" spc="10" dirty="0" smtClean="0">
                          <a:effectLst/>
                          <a:latin typeface="Calibri"/>
                          <a:ea typeface="MS Mincho"/>
                        </a:rPr>
                        <a:t>Leesvermijding</a:t>
                      </a:r>
                      <a:endParaRPr lang="nl-NL" sz="1600" spc="10" dirty="0">
                        <a:effectLst/>
                        <a:latin typeface="Lucida Sans Unicode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50"/>
                        </a:lnSpc>
                        <a:spcAft>
                          <a:spcPts val="0"/>
                        </a:spcAft>
                      </a:pPr>
                      <a:r>
                        <a:rPr lang="nl-NL" sz="1600" spc="10" dirty="0">
                          <a:effectLst/>
                          <a:latin typeface="Calibri"/>
                          <a:ea typeface="MS Mincho"/>
                        </a:rPr>
                        <a:t> </a:t>
                      </a:r>
                      <a:endParaRPr lang="nl-NL" sz="1600" spc="10" dirty="0">
                        <a:effectLst/>
                        <a:latin typeface="Lucida Sans Unicode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50"/>
                        </a:lnSpc>
                        <a:spcAft>
                          <a:spcPts val="0"/>
                        </a:spcAft>
                      </a:pPr>
                      <a:r>
                        <a:rPr lang="nl-NL" sz="1600" spc="10" dirty="0">
                          <a:effectLst/>
                          <a:latin typeface="Calibri"/>
                          <a:ea typeface="MS Mincho"/>
                        </a:rPr>
                        <a:t> </a:t>
                      </a:r>
                      <a:endParaRPr lang="nl-NL" sz="1600" spc="10" dirty="0">
                        <a:effectLst/>
                        <a:latin typeface="Lucida Sans Unicode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50"/>
                        </a:lnSpc>
                        <a:spcAft>
                          <a:spcPts val="0"/>
                        </a:spcAft>
                      </a:pPr>
                      <a:r>
                        <a:rPr lang="nl-NL" sz="1600" spc="10" dirty="0">
                          <a:effectLst/>
                          <a:latin typeface="Calibri"/>
                          <a:ea typeface="MS Mincho"/>
                        </a:rPr>
                        <a:t> </a:t>
                      </a:r>
                      <a:endParaRPr lang="nl-NL" sz="1600" spc="10" dirty="0">
                        <a:effectLst/>
                        <a:latin typeface="Lucida Sans Unicode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4039">
                <a:tc>
                  <a:txBody>
                    <a:bodyPr/>
                    <a:lstStyle/>
                    <a:p>
                      <a:pPr algn="r">
                        <a:lnSpc>
                          <a:spcPts val="1250"/>
                        </a:lnSpc>
                        <a:spcAft>
                          <a:spcPts val="0"/>
                        </a:spcAft>
                      </a:pPr>
                      <a:endParaRPr lang="nl-NL" sz="1600" i="1" spc="10" dirty="0" smtClean="0">
                        <a:effectLst/>
                        <a:latin typeface="Calibri"/>
                        <a:ea typeface="MS Mincho"/>
                      </a:endParaRPr>
                    </a:p>
                    <a:p>
                      <a:pPr algn="r">
                        <a:lnSpc>
                          <a:spcPts val="1250"/>
                        </a:lnSpc>
                        <a:spcAft>
                          <a:spcPts val="0"/>
                        </a:spcAft>
                      </a:pPr>
                      <a:r>
                        <a:rPr lang="nl-NL" sz="1600" i="1" spc="10" dirty="0" smtClean="0">
                          <a:effectLst/>
                          <a:latin typeface="Calibri"/>
                          <a:ea typeface="MS Mincho"/>
                        </a:rPr>
                        <a:t>Cohort </a:t>
                      </a:r>
                      <a:r>
                        <a:rPr lang="nl-NL" sz="1600" i="1" spc="10" dirty="0">
                          <a:effectLst/>
                          <a:latin typeface="Calibri"/>
                          <a:ea typeface="MS Mincho"/>
                        </a:rPr>
                        <a:t>2: middenbouw</a:t>
                      </a:r>
                      <a:endParaRPr lang="nl-NL" sz="1600" spc="10" dirty="0">
                        <a:effectLst/>
                        <a:latin typeface="Lucida Sans Unicode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50"/>
                        </a:lnSpc>
                        <a:spcAft>
                          <a:spcPts val="0"/>
                        </a:spcAft>
                      </a:pPr>
                      <a:endParaRPr lang="nl-NL" sz="1600" spc="10" dirty="0" smtClean="0">
                        <a:effectLst/>
                        <a:latin typeface="Calibri"/>
                        <a:ea typeface="MS Mincho"/>
                      </a:endParaRPr>
                    </a:p>
                    <a:p>
                      <a:pPr algn="ctr">
                        <a:lnSpc>
                          <a:spcPts val="1250"/>
                        </a:lnSpc>
                        <a:spcAft>
                          <a:spcPts val="0"/>
                        </a:spcAft>
                      </a:pPr>
                      <a:r>
                        <a:rPr lang="nl-NL" sz="1600" spc="10" dirty="0" smtClean="0">
                          <a:effectLst/>
                          <a:latin typeface="Calibri"/>
                          <a:ea typeface="MS Mincho"/>
                        </a:rPr>
                        <a:t>.</a:t>
                      </a:r>
                      <a:r>
                        <a:rPr lang="nl-NL" sz="1600" spc="10" dirty="0">
                          <a:effectLst/>
                          <a:latin typeface="Calibri"/>
                          <a:ea typeface="MS Mincho"/>
                        </a:rPr>
                        <a:t>35</a:t>
                      </a:r>
                      <a:endParaRPr lang="nl-NL" sz="1600" spc="10" dirty="0">
                        <a:effectLst/>
                        <a:latin typeface="Lucida Sans Unicode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50"/>
                        </a:lnSpc>
                        <a:spcAft>
                          <a:spcPts val="0"/>
                        </a:spcAft>
                      </a:pPr>
                      <a:endParaRPr lang="nl-NL" sz="1600" spc="10" dirty="0" smtClean="0">
                        <a:effectLst/>
                        <a:latin typeface="Calibri"/>
                        <a:ea typeface="MS Mincho"/>
                      </a:endParaRPr>
                    </a:p>
                    <a:p>
                      <a:pPr algn="ctr">
                        <a:lnSpc>
                          <a:spcPts val="1250"/>
                        </a:lnSpc>
                        <a:spcAft>
                          <a:spcPts val="0"/>
                        </a:spcAft>
                      </a:pPr>
                      <a:r>
                        <a:rPr lang="nl-NL" sz="1600" spc="10" dirty="0" smtClean="0">
                          <a:effectLst/>
                          <a:latin typeface="Calibri"/>
                          <a:ea typeface="MS Mincho"/>
                        </a:rPr>
                        <a:t>.</a:t>
                      </a:r>
                      <a:r>
                        <a:rPr lang="nl-NL" sz="1600" spc="10" dirty="0">
                          <a:effectLst/>
                          <a:latin typeface="Calibri"/>
                          <a:ea typeface="MS Mincho"/>
                        </a:rPr>
                        <a:t>40</a:t>
                      </a:r>
                      <a:endParaRPr lang="nl-NL" sz="1600" spc="10" dirty="0">
                        <a:effectLst/>
                        <a:latin typeface="Lucida Sans Unicode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50"/>
                        </a:lnSpc>
                        <a:spcAft>
                          <a:spcPts val="0"/>
                        </a:spcAft>
                      </a:pPr>
                      <a:endParaRPr lang="nl-NL" sz="1600" spc="10" dirty="0" smtClean="0">
                        <a:effectLst/>
                        <a:latin typeface="Calibri"/>
                        <a:ea typeface="MS Mincho"/>
                      </a:endParaRPr>
                    </a:p>
                    <a:p>
                      <a:pPr algn="ctr">
                        <a:lnSpc>
                          <a:spcPts val="1250"/>
                        </a:lnSpc>
                        <a:spcAft>
                          <a:spcPts val="0"/>
                        </a:spcAft>
                      </a:pPr>
                      <a:r>
                        <a:rPr lang="nl-NL" sz="1600" spc="10" dirty="0" smtClean="0">
                          <a:effectLst/>
                          <a:latin typeface="Calibri"/>
                          <a:ea typeface="MS Mincho"/>
                        </a:rPr>
                        <a:t>.</a:t>
                      </a:r>
                      <a:r>
                        <a:rPr lang="nl-NL" sz="1600" spc="10" dirty="0">
                          <a:effectLst/>
                          <a:latin typeface="Calibri"/>
                          <a:ea typeface="MS Mincho"/>
                        </a:rPr>
                        <a:t>18</a:t>
                      </a:r>
                      <a:endParaRPr lang="nl-NL" sz="1600" spc="10" dirty="0">
                        <a:effectLst/>
                        <a:latin typeface="Lucida Sans Unicode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4039">
                <a:tc>
                  <a:txBody>
                    <a:bodyPr/>
                    <a:lstStyle/>
                    <a:p>
                      <a:pPr algn="r">
                        <a:lnSpc>
                          <a:spcPts val="1250"/>
                        </a:lnSpc>
                        <a:spcAft>
                          <a:spcPts val="0"/>
                        </a:spcAft>
                      </a:pPr>
                      <a:endParaRPr lang="nl-NL" sz="1600" i="1" spc="10" dirty="0" smtClean="0">
                        <a:effectLst/>
                        <a:latin typeface="Calibri"/>
                        <a:ea typeface="MS Mincho"/>
                      </a:endParaRPr>
                    </a:p>
                    <a:p>
                      <a:pPr algn="r">
                        <a:lnSpc>
                          <a:spcPts val="1250"/>
                        </a:lnSpc>
                        <a:spcAft>
                          <a:spcPts val="0"/>
                        </a:spcAft>
                      </a:pPr>
                      <a:r>
                        <a:rPr lang="nl-NL" sz="1600" i="1" spc="10" dirty="0" smtClean="0">
                          <a:effectLst/>
                          <a:latin typeface="Calibri"/>
                          <a:ea typeface="MS Mincho"/>
                        </a:rPr>
                        <a:t>Cohort </a:t>
                      </a:r>
                      <a:r>
                        <a:rPr lang="nl-NL" sz="1600" i="1" spc="10" dirty="0">
                          <a:effectLst/>
                          <a:latin typeface="Calibri"/>
                          <a:ea typeface="MS Mincho"/>
                        </a:rPr>
                        <a:t>3: bovenbouw</a:t>
                      </a:r>
                      <a:endParaRPr lang="nl-NL" sz="1600" spc="10" dirty="0">
                        <a:effectLst/>
                        <a:latin typeface="Lucida Sans Unicode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50"/>
                        </a:lnSpc>
                        <a:spcAft>
                          <a:spcPts val="0"/>
                        </a:spcAft>
                      </a:pPr>
                      <a:endParaRPr lang="nl-NL" sz="1600" spc="10" dirty="0" smtClean="0">
                        <a:effectLst/>
                        <a:latin typeface="Calibri"/>
                        <a:ea typeface="MS Mincho"/>
                      </a:endParaRPr>
                    </a:p>
                    <a:p>
                      <a:pPr algn="ctr">
                        <a:lnSpc>
                          <a:spcPts val="1250"/>
                        </a:lnSpc>
                        <a:spcAft>
                          <a:spcPts val="0"/>
                        </a:spcAft>
                      </a:pPr>
                      <a:r>
                        <a:rPr lang="nl-NL" sz="1600" spc="10" dirty="0" smtClean="0">
                          <a:effectLst/>
                          <a:latin typeface="Calibri"/>
                          <a:ea typeface="MS Mincho"/>
                        </a:rPr>
                        <a:t>.</a:t>
                      </a:r>
                      <a:r>
                        <a:rPr lang="nl-NL" sz="1600" spc="10" dirty="0">
                          <a:effectLst/>
                          <a:latin typeface="Calibri"/>
                          <a:ea typeface="MS Mincho"/>
                        </a:rPr>
                        <a:t>54</a:t>
                      </a:r>
                      <a:endParaRPr lang="nl-NL" sz="1600" spc="10" dirty="0">
                        <a:effectLst/>
                        <a:latin typeface="Lucida Sans Unicode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50"/>
                        </a:lnSpc>
                        <a:spcAft>
                          <a:spcPts val="0"/>
                        </a:spcAft>
                      </a:pPr>
                      <a:r>
                        <a:rPr lang="nl-NL" sz="1600" spc="10" dirty="0">
                          <a:effectLst/>
                          <a:latin typeface="Calibri"/>
                          <a:ea typeface="MS Mincho"/>
                        </a:rPr>
                        <a:t> </a:t>
                      </a:r>
                      <a:endParaRPr lang="nl-NL" sz="1600" spc="10" dirty="0">
                        <a:effectLst/>
                        <a:latin typeface="Lucida Sans Unicode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50"/>
                        </a:lnSpc>
                        <a:spcAft>
                          <a:spcPts val="0"/>
                        </a:spcAft>
                      </a:pPr>
                      <a:r>
                        <a:rPr lang="nl-NL" sz="1600" spc="10" dirty="0">
                          <a:effectLst/>
                          <a:latin typeface="Calibri"/>
                          <a:ea typeface="MS Mincho"/>
                        </a:rPr>
                        <a:t> </a:t>
                      </a:r>
                      <a:endParaRPr lang="nl-NL" sz="1600" spc="10" dirty="0">
                        <a:effectLst/>
                        <a:latin typeface="Lucida Sans Unicode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4039">
                <a:tc>
                  <a:txBody>
                    <a:bodyPr/>
                    <a:lstStyle/>
                    <a:p>
                      <a:pPr algn="r">
                        <a:lnSpc>
                          <a:spcPts val="1250"/>
                        </a:lnSpc>
                        <a:spcAft>
                          <a:spcPts val="0"/>
                        </a:spcAft>
                      </a:pPr>
                      <a:endParaRPr lang="nl-NL" sz="1600" i="1" spc="10" dirty="0" smtClean="0">
                        <a:effectLst/>
                        <a:latin typeface="Calibri"/>
                        <a:ea typeface="MS Mincho"/>
                      </a:endParaRPr>
                    </a:p>
                    <a:p>
                      <a:pPr algn="r">
                        <a:lnSpc>
                          <a:spcPts val="1250"/>
                        </a:lnSpc>
                        <a:spcAft>
                          <a:spcPts val="0"/>
                        </a:spcAft>
                      </a:pPr>
                      <a:r>
                        <a:rPr lang="nl-NL" sz="1600" i="1" spc="10" dirty="0" smtClean="0">
                          <a:effectLst/>
                          <a:latin typeface="Calibri"/>
                          <a:ea typeface="MS Mincho"/>
                        </a:rPr>
                        <a:t>Cohort </a:t>
                      </a:r>
                      <a:r>
                        <a:rPr lang="nl-NL" sz="1600" i="1" spc="10" dirty="0">
                          <a:effectLst/>
                          <a:latin typeface="Calibri"/>
                          <a:ea typeface="MS Mincho"/>
                        </a:rPr>
                        <a:t>3a: vmbo</a:t>
                      </a:r>
                      <a:endParaRPr lang="nl-NL" sz="1600" spc="10" dirty="0">
                        <a:effectLst/>
                        <a:latin typeface="Lucida Sans Unicode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50"/>
                        </a:lnSpc>
                        <a:spcAft>
                          <a:spcPts val="0"/>
                        </a:spcAft>
                      </a:pPr>
                      <a:endParaRPr lang="nl-NL" sz="1600" spc="10" dirty="0" smtClean="0">
                        <a:effectLst/>
                        <a:latin typeface="Calibri"/>
                        <a:ea typeface="MS Mincho"/>
                      </a:endParaRPr>
                    </a:p>
                    <a:p>
                      <a:pPr algn="ctr">
                        <a:lnSpc>
                          <a:spcPts val="1250"/>
                        </a:lnSpc>
                        <a:spcAft>
                          <a:spcPts val="0"/>
                        </a:spcAft>
                      </a:pPr>
                      <a:r>
                        <a:rPr lang="nl-NL" sz="1600" spc="10" dirty="0" smtClean="0">
                          <a:effectLst/>
                          <a:latin typeface="Calibri"/>
                          <a:ea typeface="MS Mincho"/>
                        </a:rPr>
                        <a:t>.</a:t>
                      </a:r>
                      <a:r>
                        <a:rPr lang="nl-NL" sz="1600" spc="10" dirty="0">
                          <a:effectLst/>
                          <a:latin typeface="Calibri"/>
                          <a:ea typeface="MS Mincho"/>
                        </a:rPr>
                        <a:t>48</a:t>
                      </a:r>
                      <a:endParaRPr lang="nl-NL" sz="1600" spc="10" dirty="0">
                        <a:effectLst/>
                        <a:latin typeface="Lucida Sans Unicode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50"/>
                        </a:lnSpc>
                        <a:spcAft>
                          <a:spcPts val="0"/>
                        </a:spcAft>
                      </a:pPr>
                      <a:endParaRPr lang="nl-NL" sz="1600" spc="10" dirty="0" smtClean="0">
                        <a:effectLst/>
                        <a:latin typeface="Calibri"/>
                        <a:ea typeface="MS Mincho"/>
                      </a:endParaRPr>
                    </a:p>
                    <a:p>
                      <a:pPr algn="ctr">
                        <a:lnSpc>
                          <a:spcPts val="1250"/>
                        </a:lnSpc>
                        <a:spcAft>
                          <a:spcPts val="0"/>
                        </a:spcAft>
                      </a:pPr>
                      <a:r>
                        <a:rPr lang="nl-NL" sz="1600" spc="10" dirty="0" smtClean="0">
                          <a:effectLst/>
                          <a:latin typeface="Calibri"/>
                          <a:ea typeface="MS Mincho"/>
                        </a:rPr>
                        <a:t>.</a:t>
                      </a:r>
                      <a:r>
                        <a:rPr lang="nl-NL" sz="1600" spc="10" dirty="0">
                          <a:effectLst/>
                          <a:latin typeface="Calibri"/>
                          <a:ea typeface="MS Mincho"/>
                        </a:rPr>
                        <a:t>35</a:t>
                      </a:r>
                      <a:endParaRPr lang="nl-NL" sz="1600" spc="10" dirty="0">
                        <a:effectLst/>
                        <a:latin typeface="Lucida Sans Unicode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50"/>
                        </a:lnSpc>
                        <a:spcAft>
                          <a:spcPts val="0"/>
                        </a:spcAft>
                      </a:pPr>
                      <a:endParaRPr lang="nl-NL" sz="1600" spc="10" dirty="0" smtClean="0">
                        <a:effectLst/>
                        <a:latin typeface="Calibri"/>
                        <a:ea typeface="MS Mincho"/>
                      </a:endParaRPr>
                    </a:p>
                    <a:p>
                      <a:pPr algn="ctr">
                        <a:lnSpc>
                          <a:spcPts val="1250"/>
                        </a:lnSpc>
                        <a:spcAft>
                          <a:spcPts val="0"/>
                        </a:spcAft>
                      </a:pPr>
                      <a:r>
                        <a:rPr lang="nl-NL" sz="1600" spc="10" dirty="0" smtClean="0">
                          <a:effectLst/>
                          <a:latin typeface="Calibri"/>
                          <a:ea typeface="MS Mincho"/>
                        </a:rPr>
                        <a:t>.</a:t>
                      </a:r>
                      <a:r>
                        <a:rPr lang="nl-NL" sz="1600" spc="10" dirty="0">
                          <a:effectLst/>
                          <a:latin typeface="Calibri"/>
                          <a:ea typeface="MS Mincho"/>
                        </a:rPr>
                        <a:t>41</a:t>
                      </a:r>
                      <a:endParaRPr lang="nl-NL" sz="1600" spc="10" dirty="0">
                        <a:effectLst/>
                        <a:latin typeface="Lucida Sans Unicode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4039">
                <a:tc>
                  <a:txBody>
                    <a:bodyPr/>
                    <a:lstStyle/>
                    <a:p>
                      <a:pPr algn="r">
                        <a:lnSpc>
                          <a:spcPts val="1250"/>
                        </a:lnSpc>
                        <a:spcAft>
                          <a:spcPts val="0"/>
                        </a:spcAft>
                      </a:pPr>
                      <a:endParaRPr lang="nl-NL" sz="1600" i="1" spc="10" dirty="0" smtClean="0">
                        <a:effectLst/>
                        <a:latin typeface="Calibri"/>
                        <a:ea typeface="MS Mincho"/>
                      </a:endParaRPr>
                    </a:p>
                    <a:p>
                      <a:pPr algn="r">
                        <a:lnSpc>
                          <a:spcPts val="1250"/>
                        </a:lnSpc>
                        <a:spcAft>
                          <a:spcPts val="0"/>
                        </a:spcAft>
                      </a:pPr>
                      <a:r>
                        <a:rPr lang="nl-NL" sz="1600" i="1" spc="10" dirty="0" smtClean="0">
                          <a:effectLst/>
                          <a:latin typeface="Calibri"/>
                          <a:ea typeface="MS Mincho"/>
                        </a:rPr>
                        <a:t>Cohort </a:t>
                      </a:r>
                      <a:r>
                        <a:rPr lang="nl-NL" sz="1600" i="1" spc="10" dirty="0">
                          <a:effectLst/>
                          <a:latin typeface="Calibri"/>
                          <a:ea typeface="MS Mincho"/>
                        </a:rPr>
                        <a:t>4: vmbo</a:t>
                      </a:r>
                      <a:endParaRPr lang="nl-NL" sz="1600" spc="10" dirty="0">
                        <a:effectLst/>
                        <a:latin typeface="Lucida Sans Unicode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50"/>
                        </a:lnSpc>
                        <a:spcAft>
                          <a:spcPts val="0"/>
                        </a:spcAft>
                      </a:pPr>
                      <a:endParaRPr lang="nl-NL" sz="1600" spc="10" dirty="0" smtClean="0">
                        <a:effectLst/>
                        <a:latin typeface="Calibri"/>
                        <a:ea typeface="MS Mincho"/>
                      </a:endParaRPr>
                    </a:p>
                    <a:p>
                      <a:pPr algn="ctr">
                        <a:lnSpc>
                          <a:spcPts val="1250"/>
                        </a:lnSpc>
                        <a:spcAft>
                          <a:spcPts val="0"/>
                        </a:spcAft>
                      </a:pPr>
                      <a:r>
                        <a:rPr lang="nl-NL" sz="1600" spc="10" dirty="0" smtClean="0">
                          <a:effectLst/>
                          <a:latin typeface="Calibri"/>
                          <a:ea typeface="MS Mincho"/>
                        </a:rPr>
                        <a:t>.</a:t>
                      </a:r>
                      <a:r>
                        <a:rPr lang="nl-NL" sz="1600" spc="10" dirty="0">
                          <a:effectLst/>
                          <a:latin typeface="Calibri"/>
                          <a:ea typeface="MS Mincho"/>
                        </a:rPr>
                        <a:t>40</a:t>
                      </a:r>
                      <a:endParaRPr lang="nl-NL" sz="1600" spc="10" dirty="0">
                        <a:effectLst/>
                        <a:latin typeface="Lucida Sans Unicode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50"/>
                        </a:lnSpc>
                        <a:spcAft>
                          <a:spcPts val="0"/>
                        </a:spcAft>
                      </a:pPr>
                      <a:endParaRPr lang="nl-NL" sz="1600" spc="10" dirty="0" smtClean="0">
                        <a:effectLst/>
                        <a:latin typeface="Calibri"/>
                        <a:ea typeface="MS Mincho"/>
                      </a:endParaRPr>
                    </a:p>
                    <a:p>
                      <a:pPr algn="ctr">
                        <a:lnSpc>
                          <a:spcPts val="1250"/>
                        </a:lnSpc>
                        <a:spcAft>
                          <a:spcPts val="0"/>
                        </a:spcAft>
                      </a:pPr>
                      <a:r>
                        <a:rPr lang="nl-NL" sz="1600" spc="10" dirty="0" smtClean="0">
                          <a:effectLst/>
                          <a:latin typeface="Calibri"/>
                          <a:ea typeface="MS Mincho"/>
                        </a:rPr>
                        <a:t>.</a:t>
                      </a:r>
                      <a:r>
                        <a:rPr lang="nl-NL" sz="1600" spc="10" dirty="0">
                          <a:effectLst/>
                          <a:latin typeface="Calibri"/>
                          <a:ea typeface="MS Mincho"/>
                        </a:rPr>
                        <a:t>47</a:t>
                      </a:r>
                      <a:endParaRPr lang="nl-NL" sz="1600" spc="10" dirty="0">
                        <a:effectLst/>
                        <a:latin typeface="Lucida Sans Unicode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50"/>
                        </a:lnSpc>
                        <a:spcAft>
                          <a:spcPts val="0"/>
                        </a:spcAft>
                      </a:pPr>
                      <a:endParaRPr lang="nl-NL" sz="1600" spc="10" dirty="0" smtClean="0">
                        <a:effectLst/>
                        <a:latin typeface="Calibri"/>
                        <a:ea typeface="MS Mincho"/>
                      </a:endParaRPr>
                    </a:p>
                    <a:p>
                      <a:pPr algn="ctr">
                        <a:lnSpc>
                          <a:spcPts val="1250"/>
                        </a:lnSpc>
                        <a:spcAft>
                          <a:spcPts val="0"/>
                        </a:spcAft>
                      </a:pPr>
                      <a:r>
                        <a:rPr lang="nl-NL" sz="1600" spc="10" dirty="0" smtClean="0">
                          <a:effectLst/>
                          <a:latin typeface="Calibri"/>
                          <a:ea typeface="MS Mincho"/>
                        </a:rPr>
                        <a:t>.</a:t>
                      </a:r>
                      <a:r>
                        <a:rPr lang="nl-NL" sz="1600" spc="10" dirty="0">
                          <a:effectLst/>
                          <a:latin typeface="Calibri"/>
                          <a:ea typeface="MS Mincho"/>
                        </a:rPr>
                        <a:t>40</a:t>
                      </a:r>
                      <a:endParaRPr lang="nl-NL" sz="1600" spc="10" dirty="0">
                        <a:effectLst/>
                        <a:latin typeface="Lucida Sans Unicode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1709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Conclusie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Samengevat</a:t>
            </a:r>
            <a:r>
              <a:rPr lang="nl-NL" dirty="0" smtClean="0"/>
              <a:t>, op het niveau van groepsgemiddelden zijn er </a:t>
            </a:r>
            <a:r>
              <a:rPr lang="nl-NL" dirty="0"/>
              <a:t>zowel binnen </a:t>
            </a:r>
            <a:r>
              <a:rPr lang="nl-NL" dirty="0" smtClean="0"/>
              <a:t>als </a:t>
            </a:r>
            <a:r>
              <a:rPr lang="nl-NL" dirty="0"/>
              <a:t>tussen de </a:t>
            </a:r>
            <a:r>
              <a:rPr lang="nl-NL" dirty="0" smtClean="0"/>
              <a:t>leeftijdsgroepen </a:t>
            </a:r>
            <a:r>
              <a:rPr lang="nl-NL" dirty="0"/>
              <a:t>verschillen in ontwikkeling van leesplezier en leesvermijding. </a:t>
            </a:r>
            <a:endParaRPr lang="nl-NL" dirty="0" smtClean="0"/>
          </a:p>
          <a:p>
            <a:r>
              <a:rPr lang="nl-NL" dirty="0" smtClean="0"/>
              <a:t>Wat betreft individuele stabiliteit in leesplezier en leesvermijding zijn beide dimensies redelijk stabiel over een jaar tijd: plezier meer dan vermijding en bij oudere </a:t>
            </a:r>
            <a:r>
              <a:rPr lang="nl-NL" dirty="0" err="1" smtClean="0"/>
              <a:t>lln</a:t>
            </a:r>
            <a:r>
              <a:rPr lang="nl-NL" dirty="0" smtClean="0"/>
              <a:t> meer dan bij jongere lln</a:t>
            </a:r>
            <a:r>
              <a:rPr lang="nl-NL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76236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Uitkomsten en vergelijking met ander onderzoek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l-NL" dirty="0" smtClean="0"/>
              <a:t>Afname van leesplezier vanaf de bovenbouw po, m.n. voor leerlingen die later doorstromen naar vmbo; ook binnen vmbo </a:t>
            </a:r>
            <a:r>
              <a:rPr lang="nl-NL" dirty="0"/>
              <a:t>afname </a:t>
            </a:r>
            <a:r>
              <a:rPr lang="nl-NL" dirty="0" smtClean="0"/>
              <a:t>leesplezier. </a:t>
            </a:r>
            <a:r>
              <a:rPr lang="nl-NL" dirty="0" smtClean="0"/>
              <a:t>Conform onderzoeksbevindingen </a:t>
            </a:r>
            <a:r>
              <a:rPr lang="nl-NL" dirty="0"/>
              <a:t>in de literatuur (e.g., </a:t>
            </a:r>
            <a:r>
              <a:rPr lang="nl-NL" dirty="0" err="1"/>
              <a:t>Eccles</a:t>
            </a:r>
            <a:r>
              <a:rPr lang="nl-NL" dirty="0"/>
              <a:t>, </a:t>
            </a:r>
            <a:r>
              <a:rPr lang="nl-NL" dirty="0" err="1"/>
              <a:t>Wigfield</a:t>
            </a:r>
            <a:r>
              <a:rPr lang="nl-NL" dirty="0"/>
              <a:t>, Harold, &amp; </a:t>
            </a:r>
            <a:r>
              <a:rPr lang="nl-NL" dirty="0" err="1"/>
              <a:t>Blumenfeld</a:t>
            </a:r>
            <a:r>
              <a:rPr lang="nl-NL" dirty="0"/>
              <a:t>, 1993). </a:t>
            </a:r>
            <a:endParaRPr lang="nl-NL" dirty="0" smtClean="0"/>
          </a:p>
          <a:p>
            <a:endParaRPr lang="nl-NL" dirty="0" smtClean="0"/>
          </a:p>
          <a:p>
            <a:r>
              <a:rPr lang="nl-NL" dirty="0"/>
              <a:t>Leesvermijding daarentegen neemt af in de middenbouw en neemt vervolgens weer toe vanaf de bovenbouw van het basisonderwijs om te stabiliseren in de bovenbouw van het vmbo. </a:t>
            </a:r>
            <a:r>
              <a:rPr lang="nl-NL" dirty="0" smtClean="0"/>
              <a:t>Over ontwikkeling van leesvermijding is weinig bekend.</a:t>
            </a:r>
            <a:r>
              <a:rPr lang="nl-NL" dirty="0"/>
              <a:t>	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25499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Implicaties van deze bevindingen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Verdere replicatie </a:t>
            </a:r>
            <a:r>
              <a:rPr lang="nl-NL" dirty="0" smtClean="0"/>
              <a:t>nodig, zeker wat betreft leesvermijding.</a:t>
            </a:r>
            <a:endParaRPr lang="nl-NL" dirty="0" smtClean="0"/>
          </a:p>
          <a:p>
            <a:r>
              <a:rPr lang="nl-NL" dirty="0" smtClean="0"/>
              <a:t>Wat betekenen deze gegevens voor </a:t>
            </a:r>
            <a:r>
              <a:rPr lang="nl-NL" dirty="0" smtClean="0"/>
              <a:t>leerkrachten in </a:t>
            </a:r>
            <a:r>
              <a:rPr lang="nl-NL" dirty="0" smtClean="0"/>
              <a:t>po </a:t>
            </a:r>
            <a:r>
              <a:rPr lang="nl-NL" dirty="0" smtClean="0"/>
              <a:t>en vo/vmbo</a:t>
            </a:r>
            <a:r>
              <a:rPr lang="nl-NL" dirty="0" smtClean="0"/>
              <a:t>? Herkenning leesplezier en leesvermijding, aanpak?</a:t>
            </a:r>
            <a:endParaRPr lang="nl-NL" dirty="0" smtClean="0"/>
          </a:p>
          <a:p>
            <a:r>
              <a:rPr lang="nl-NL" dirty="0" smtClean="0"/>
              <a:t>Wat betekenen deze gegevens voor lerarenopleidingen resp. zittend personeel?</a:t>
            </a:r>
          </a:p>
          <a:p>
            <a:r>
              <a:rPr lang="nl-NL" dirty="0" smtClean="0"/>
              <a:t>(hoe) </a:t>
            </a:r>
            <a:r>
              <a:rPr lang="nl-NL" dirty="0" smtClean="0"/>
              <a:t>Kunnen </a:t>
            </a:r>
            <a:r>
              <a:rPr lang="nl-NL" dirty="0" smtClean="0"/>
              <a:t>we het tij van </a:t>
            </a:r>
            <a:r>
              <a:rPr lang="nl-NL" dirty="0" err="1" smtClean="0"/>
              <a:t>ontlezing</a:t>
            </a:r>
            <a:r>
              <a:rPr lang="nl-NL" dirty="0" smtClean="0"/>
              <a:t> keren?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940341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>
                <a:solidFill>
                  <a:schemeClr val="accent3"/>
                </a:solidFill>
              </a:rPr>
              <a:t/>
            </a:r>
            <a:br>
              <a:rPr lang="nl-NL" dirty="0" smtClean="0">
                <a:solidFill>
                  <a:schemeClr val="accent3"/>
                </a:solidFill>
              </a:rPr>
            </a:br>
            <a:r>
              <a:rPr lang="nl-NL" dirty="0" smtClean="0">
                <a:solidFill>
                  <a:schemeClr val="accent3"/>
                </a:solidFill>
              </a:rPr>
              <a:t>Bedankt </a:t>
            </a:r>
            <a:r>
              <a:rPr lang="nl-NL" dirty="0">
                <a:solidFill>
                  <a:schemeClr val="accent3"/>
                </a:solidFill>
              </a:rPr>
              <a:t>voor uw aandacht!</a:t>
            </a:r>
            <a:br>
              <a:rPr lang="nl-NL" dirty="0">
                <a:solidFill>
                  <a:schemeClr val="accent3"/>
                </a:solidFill>
              </a:rPr>
            </a:br>
            <a:r>
              <a:rPr lang="nl-NL" dirty="0"/>
              <a:t>Zijn er nog vragen?</a:t>
            </a:r>
            <a:br>
              <a:rPr lang="nl-NL" dirty="0"/>
            </a:br>
            <a:endParaRPr lang="nl-NL" dirty="0">
              <a:solidFill>
                <a:schemeClr val="accent3"/>
              </a:solidFill>
            </a:endParaRPr>
          </a:p>
        </p:txBody>
      </p:sp>
      <p:sp>
        <p:nvSpPr>
          <p:cNvPr id="9" name="Tijdelijke aanduiding voor inhoud 8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endParaRPr lang="nl-NL" dirty="0"/>
          </a:p>
          <a:p>
            <a:endParaRPr lang="nl-NL" dirty="0"/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 smtClean="0"/>
              <a:t>C.vanTuijl@saxion.nl</a:t>
            </a:r>
            <a:endParaRPr lang="nl-NL" dirty="0"/>
          </a:p>
        </p:txBody>
      </p:sp>
      <p:pic>
        <p:nvPicPr>
          <p:cNvPr id="11" name="Tijdelijke aanduiding voor inhoud 10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844824"/>
            <a:ext cx="4038600" cy="3532832"/>
          </a:xfrm>
        </p:spPr>
      </p:pic>
      <p:pic>
        <p:nvPicPr>
          <p:cNvPr id="12" name="Tijdelijke aanduiding voor inhoud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412775"/>
            <a:ext cx="3394472" cy="3528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2754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Context </a:t>
            </a:r>
            <a:r>
              <a:rPr lang="en-US" dirty="0" err="1" smtClean="0"/>
              <a:t>onderzoek</a:t>
            </a:r>
            <a:endParaRPr lang="en-US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>
          <a:xfrm>
            <a:off x="467544" y="1700808"/>
            <a:ext cx="8219256" cy="44253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 smtClean="0"/>
              <a:t>Preventie in de Keten: SIA-RAAK-Pro project</a:t>
            </a:r>
          </a:p>
          <a:p>
            <a:pPr marL="0" indent="0">
              <a:buNone/>
            </a:pPr>
            <a:r>
              <a:rPr lang="nl-NL" dirty="0" smtClean="0"/>
              <a:t>Doel: Kennis over schoolloopbanen van (risico-)leerlingen in </a:t>
            </a:r>
            <a:r>
              <a:rPr lang="nl-NL" dirty="0" err="1" smtClean="0"/>
              <a:t>Noord-Oost</a:t>
            </a:r>
            <a:r>
              <a:rPr lang="nl-NL" dirty="0" smtClean="0"/>
              <a:t> Twente</a:t>
            </a:r>
          </a:p>
          <a:p>
            <a:pPr marL="0" indent="0">
              <a:buNone/>
            </a:pPr>
            <a:r>
              <a:rPr lang="nl-NL" dirty="0" smtClean="0"/>
              <a:t>Theorie: Levensloopmodel van schooluitval (Alexander en </a:t>
            </a:r>
            <a:r>
              <a:rPr lang="nl-NL" dirty="0" err="1" smtClean="0"/>
              <a:t>Entwisle</a:t>
            </a:r>
            <a:r>
              <a:rPr lang="nl-NL" dirty="0" smtClean="0"/>
              <a:t>, 1996): twee poten schoolloopbaan: prestaties en betrokkenheid</a:t>
            </a:r>
          </a:p>
          <a:p>
            <a:pPr marL="0" indent="0">
              <a:buNone/>
            </a:pPr>
            <a:r>
              <a:rPr lang="nl-NL" dirty="0" smtClean="0"/>
              <a:t>Prospectief onderzoek, longitudinaal 3 jaar bij 5 </a:t>
            </a:r>
            <a:r>
              <a:rPr lang="nl-NL" dirty="0" smtClean="0"/>
              <a:t>leeftijdsgroepen (cross-</a:t>
            </a:r>
            <a:r>
              <a:rPr lang="nl-NL" dirty="0" err="1" smtClean="0"/>
              <a:t>sectioneel</a:t>
            </a:r>
            <a:r>
              <a:rPr lang="nl-NL" dirty="0" smtClean="0"/>
              <a:t>), </a:t>
            </a:r>
            <a:r>
              <a:rPr lang="nl-NL" dirty="0" smtClean="0"/>
              <a:t>met leerlingen en leraren als informant.</a:t>
            </a:r>
          </a:p>
        </p:txBody>
      </p:sp>
    </p:spTree>
    <p:extLst>
      <p:ext uri="{BB962C8B-B14F-4D97-AF65-F5344CB8AC3E}">
        <p14:creationId xmlns:p14="http://schemas.microsoft.com/office/powerpoint/2010/main" val="4263907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Levensloopmodel als basis</a:t>
            </a:r>
            <a:endParaRPr lang="nl-NL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536756"/>
            <a:ext cx="6696744" cy="4752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122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Leerling- en leerkrachtmodel van betrokkenheid </a:t>
            </a:r>
            <a:endParaRPr lang="nl-NL" dirty="0"/>
          </a:p>
        </p:txBody>
      </p:sp>
      <p:sp>
        <p:nvSpPr>
          <p:cNvPr id="6" name="Oval 5"/>
          <p:cNvSpPr/>
          <p:nvPr/>
        </p:nvSpPr>
        <p:spPr>
          <a:xfrm>
            <a:off x="2123728" y="1844824"/>
            <a:ext cx="4032448" cy="16561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TextBox 6"/>
          <p:cNvSpPr txBox="1"/>
          <p:nvPr/>
        </p:nvSpPr>
        <p:spPr>
          <a:xfrm>
            <a:off x="2699792" y="2555612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 smtClean="0"/>
              <a:t>Betrokkenheid</a:t>
            </a:r>
            <a:endParaRPr lang="nl-NL" dirty="0"/>
          </a:p>
        </p:txBody>
      </p:sp>
      <p:sp>
        <p:nvSpPr>
          <p:cNvPr id="8" name="Oval 7"/>
          <p:cNvSpPr/>
          <p:nvPr/>
        </p:nvSpPr>
        <p:spPr>
          <a:xfrm>
            <a:off x="539552" y="4530055"/>
            <a:ext cx="1512168" cy="8640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Oval 10"/>
          <p:cNvSpPr/>
          <p:nvPr/>
        </p:nvSpPr>
        <p:spPr>
          <a:xfrm>
            <a:off x="3383868" y="4437112"/>
            <a:ext cx="1512168" cy="8640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2" name="Oval 11"/>
          <p:cNvSpPr/>
          <p:nvPr/>
        </p:nvSpPr>
        <p:spPr>
          <a:xfrm>
            <a:off x="5896880" y="4405808"/>
            <a:ext cx="1512168" cy="8640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TextBox 8"/>
          <p:cNvSpPr txBox="1"/>
          <p:nvPr/>
        </p:nvSpPr>
        <p:spPr>
          <a:xfrm>
            <a:off x="754485" y="4837856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affectief</a:t>
            </a:r>
            <a:endParaRPr lang="nl-NL" dirty="0"/>
          </a:p>
        </p:txBody>
      </p:sp>
      <p:sp>
        <p:nvSpPr>
          <p:cNvPr id="10" name="TextBox 9"/>
          <p:cNvSpPr txBox="1"/>
          <p:nvPr/>
        </p:nvSpPr>
        <p:spPr>
          <a:xfrm>
            <a:off x="3383868" y="4756502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/>
              <a:t>cognitief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084168" y="4756502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gedrag</a:t>
            </a:r>
            <a:endParaRPr lang="nl-NL" dirty="0"/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1619672" y="3501008"/>
            <a:ext cx="1224136" cy="9361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067944" y="3717032"/>
            <a:ext cx="0" cy="5760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5580112" y="3356992"/>
            <a:ext cx="1072852" cy="9361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kstvak 1"/>
          <p:cNvSpPr txBox="1"/>
          <p:nvPr/>
        </p:nvSpPr>
        <p:spPr>
          <a:xfrm>
            <a:off x="3131840" y="5805264"/>
            <a:ext cx="23042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Taakmotivatie;</a:t>
            </a:r>
          </a:p>
          <a:p>
            <a:r>
              <a:rPr lang="nl-NL" dirty="0" smtClean="0"/>
              <a:t>Leesplezier;</a:t>
            </a:r>
          </a:p>
          <a:p>
            <a:r>
              <a:rPr lang="nl-NL" dirty="0" smtClean="0"/>
              <a:t>Leesvermijding</a:t>
            </a:r>
            <a:endParaRPr lang="nl-NL" dirty="0"/>
          </a:p>
        </p:txBody>
      </p:sp>
      <p:sp>
        <p:nvSpPr>
          <p:cNvPr id="3" name="Tekstvak 2"/>
          <p:cNvSpPr txBox="1"/>
          <p:nvPr/>
        </p:nvSpPr>
        <p:spPr>
          <a:xfrm>
            <a:off x="251520" y="5949280"/>
            <a:ext cx="25922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Leerkracht-leerling relatie; sociale relaties</a:t>
            </a:r>
            <a:endParaRPr lang="nl-NL" dirty="0"/>
          </a:p>
        </p:txBody>
      </p:sp>
      <p:sp>
        <p:nvSpPr>
          <p:cNvPr id="4" name="Tekstvak 3"/>
          <p:cNvSpPr txBox="1"/>
          <p:nvPr/>
        </p:nvSpPr>
        <p:spPr>
          <a:xfrm>
            <a:off x="5896880" y="5949280"/>
            <a:ext cx="2419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Werkhouding en gedrag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784185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Leesmotivatie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Opgenomen als aanvulling op algemene motivatie: vakspecifieke motivatie</a:t>
            </a:r>
          </a:p>
          <a:p>
            <a:r>
              <a:rPr lang="nl-NL" dirty="0" smtClean="0"/>
              <a:t>Gebaseerd op internationaal onderzoek en instrumenten van </a:t>
            </a:r>
            <a:r>
              <a:rPr lang="nl-NL" dirty="0" err="1" smtClean="0"/>
              <a:t>Wigfield</a:t>
            </a:r>
            <a:r>
              <a:rPr lang="nl-NL" dirty="0" smtClean="0"/>
              <a:t>, Guthrie, </a:t>
            </a:r>
            <a:r>
              <a:rPr lang="nl-NL" dirty="0" err="1" smtClean="0"/>
              <a:t>Coddington</a:t>
            </a:r>
            <a:r>
              <a:rPr lang="nl-NL" dirty="0" smtClean="0"/>
              <a:t> en collega’s: leesmotivatie kent twee elkaar aanvullende dimensies: leesplezier en leesvermijding.</a:t>
            </a:r>
          </a:p>
          <a:p>
            <a:r>
              <a:rPr lang="nl-NL" dirty="0" smtClean="0"/>
              <a:t>Betreft </a:t>
            </a:r>
            <a:r>
              <a:rPr lang="nl-NL" dirty="0" err="1" smtClean="0"/>
              <a:t>leerlingrapportage</a:t>
            </a:r>
            <a:r>
              <a:rPr lang="nl-NL" dirty="0" smtClean="0"/>
              <a:t>; gekozen voor beperkt aantal vragen.</a:t>
            </a:r>
          </a:p>
        </p:txBody>
      </p:sp>
    </p:spTree>
    <p:extLst>
      <p:ext uri="{BB962C8B-B14F-4D97-AF65-F5344CB8AC3E}">
        <p14:creationId xmlns:p14="http://schemas.microsoft.com/office/powerpoint/2010/main" val="2982716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Definities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Leesplezier is gedefinieerd als “het genot van lezen voor het eigen plezier</a:t>
            </a:r>
            <a:r>
              <a:rPr lang="nl-NL" dirty="0" smtClean="0"/>
              <a:t>”. </a:t>
            </a:r>
          </a:p>
          <a:p>
            <a:r>
              <a:rPr lang="nl-NL" dirty="0"/>
              <a:t>Leesvermijding was gedefinieerd als “het ontwijken van leesactiviteiten/interactie met teksten”. </a:t>
            </a:r>
          </a:p>
        </p:txBody>
      </p:sp>
    </p:spTree>
    <p:extLst>
      <p:ext uri="{BB962C8B-B14F-4D97-AF65-F5344CB8AC3E}">
        <p14:creationId xmlns:p14="http://schemas.microsoft.com/office/powerpoint/2010/main" val="2164767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Vragen leesplezier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1. Geniet je van boeken lezen in je vrije tijd?</a:t>
            </a:r>
          </a:p>
          <a:p>
            <a:pPr marL="0" indent="0">
              <a:buNone/>
            </a:pPr>
            <a:r>
              <a:rPr lang="nl-NL" dirty="0"/>
              <a:t>2. Houd je ervan nieuwe boeken te lezen?</a:t>
            </a:r>
          </a:p>
          <a:p>
            <a:pPr marL="0" indent="0">
              <a:buNone/>
            </a:pPr>
            <a:r>
              <a:rPr lang="nl-NL" dirty="0"/>
              <a:t>3. Geniet je van het vooruitzicht een boek te lezen?</a:t>
            </a:r>
          </a:p>
          <a:p>
            <a:pPr marL="0" indent="0">
              <a:buNone/>
            </a:pPr>
            <a:r>
              <a:rPr lang="nl-NL" dirty="0"/>
              <a:t>4. Geniet je van het lezen van interessante boeken, zelfs als ze moeilijk zijn?</a:t>
            </a:r>
          </a:p>
          <a:p>
            <a:pPr marL="0" indent="0">
              <a:buNone/>
            </a:pPr>
            <a:r>
              <a:rPr lang="nl-NL" dirty="0"/>
              <a:t>5. Geniet je lang van lezen?</a:t>
            </a:r>
          </a:p>
          <a:p>
            <a:pPr marL="0" indent="0">
              <a:buNone/>
            </a:pPr>
            <a:r>
              <a:rPr lang="nl-NL" dirty="0"/>
              <a:t>6. Houd je ervan als boeken je aan het denken zetten?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05589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Vragen leesvermijding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nl-NL" sz="4700" dirty="0"/>
              <a:t>1. Raad je veel tijdens het lezen zodat je sneller klaar bent?</a:t>
            </a:r>
          </a:p>
          <a:p>
            <a:pPr marL="0" indent="0">
              <a:buNone/>
            </a:pPr>
            <a:r>
              <a:rPr lang="nl-NL" sz="4700" dirty="0"/>
              <a:t>2. Lees je makkelijkere boeken zodat je niet zo hard hoeft te werken?</a:t>
            </a:r>
          </a:p>
          <a:p>
            <a:pPr marL="0" indent="0">
              <a:buNone/>
            </a:pPr>
            <a:r>
              <a:rPr lang="nl-NL" sz="4700" dirty="0"/>
              <a:t>3. Hoe vaak denk je: ‘ik wil dit niet lezen’?</a:t>
            </a:r>
          </a:p>
          <a:p>
            <a:pPr marL="0" indent="0">
              <a:buNone/>
            </a:pPr>
            <a:r>
              <a:rPr lang="nl-NL" sz="4700" dirty="0"/>
              <a:t>4. Probeer je het boeken lezen voor school te omzeilen?</a:t>
            </a:r>
          </a:p>
          <a:p>
            <a:pPr marL="0" indent="0">
              <a:buNone/>
            </a:pPr>
            <a:r>
              <a:rPr lang="nl-NL" sz="4700" dirty="0"/>
              <a:t>5. Zou je willen dat je voor school niets hoeft te lezen?</a:t>
            </a:r>
          </a:p>
          <a:p>
            <a:pPr marL="0" indent="0">
              <a:buNone/>
            </a:pPr>
            <a:r>
              <a:rPr lang="nl-NL" sz="4700" dirty="0"/>
              <a:t>6. Lees je zo weinig mogelijk</a:t>
            </a:r>
            <a:r>
              <a:rPr lang="nl-NL" sz="4700" dirty="0" smtClean="0"/>
              <a:t>?</a:t>
            </a:r>
          </a:p>
          <a:p>
            <a:endParaRPr lang="nl-NL" dirty="0"/>
          </a:p>
          <a:p>
            <a:pPr marL="0" indent="0">
              <a:buNone/>
            </a:pPr>
            <a:endParaRPr lang="nl-NL" sz="2600" dirty="0" smtClean="0"/>
          </a:p>
          <a:p>
            <a:pPr marL="0" indent="0">
              <a:buNone/>
            </a:pPr>
            <a:r>
              <a:rPr lang="nl-NL" sz="2600" dirty="0" smtClean="0"/>
              <a:t>Antwoordmogelijkheden</a:t>
            </a:r>
            <a:r>
              <a:rPr lang="nl-NL" sz="2600" dirty="0"/>
              <a:t>: Nooit (1) - meestal niet (2) - meestal wel (3) - altijd (4)</a:t>
            </a: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90068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Aantal respondenten en verdeling naar leeftijdsgroep</a:t>
            </a:r>
            <a:endParaRPr lang="nl-NL" dirty="0"/>
          </a:p>
        </p:txBody>
      </p:sp>
      <p:pic>
        <p:nvPicPr>
          <p:cNvPr id="3073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738" y="2060848"/>
            <a:ext cx="7695694" cy="2858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3845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axion_Powerpoint_NL_voltijd1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ucida Sans Unicode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angepast ontwerp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Saxion_Powerpoint_NL_voltijd1</Template>
  <TotalTime>0</TotalTime>
  <Words>707</Words>
  <Application>Microsoft Office PowerPoint</Application>
  <PresentationFormat>Diavoorstelling (4:3)</PresentationFormat>
  <Paragraphs>228</Paragraphs>
  <Slides>16</Slides>
  <Notes>3</Notes>
  <HiddenSlides>0</HiddenSlides>
  <MMClips>0</MMClips>
  <ScaleCrop>false</ScaleCrop>
  <HeadingPairs>
    <vt:vector size="4" baseType="variant">
      <vt:variant>
        <vt:lpstr>Thema</vt:lpstr>
      </vt:variant>
      <vt:variant>
        <vt:i4>2</vt:i4>
      </vt:variant>
      <vt:variant>
        <vt:lpstr>Diatitels</vt:lpstr>
      </vt:variant>
      <vt:variant>
        <vt:i4>16</vt:i4>
      </vt:variant>
    </vt:vector>
  </HeadingPairs>
  <TitlesOfParts>
    <vt:vector size="18" baseType="lpstr">
      <vt:lpstr>Saxion_Powerpoint_NL_voltijd1</vt:lpstr>
      <vt:lpstr>Aangepast ontwerp</vt:lpstr>
      <vt:lpstr>Leesmotivatie nader bekeken: uitkomsten van onderzoek</vt:lpstr>
      <vt:lpstr>Context onderzoek</vt:lpstr>
      <vt:lpstr>Levensloopmodel als basis</vt:lpstr>
      <vt:lpstr>Leerling- en leerkrachtmodel van betrokkenheid </vt:lpstr>
      <vt:lpstr>Leesmotivatie</vt:lpstr>
      <vt:lpstr>Definities</vt:lpstr>
      <vt:lpstr>Vragen leesplezier</vt:lpstr>
      <vt:lpstr>Vragen leesvermijding</vt:lpstr>
      <vt:lpstr>Aantal respondenten en verdeling naar leeftijdsgroep</vt:lpstr>
      <vt:lpstr>Betrouwbaarheid leesschalen</vt:lpstr>
      <vt:lpstr>Leesplezier en leesvermijding van groep 4 tot eind vmbo </vt:lpstr>
      <vt:lpstr>Spearman’s rangordecorrelatie coëfficiënten (rs) van leesplezier resp. leesvermijding</vt:lpstr>
      <vt:lpstr>Conclusie</vt:lpstr>
      <vt:lpstr>Uitkomsten en vergelijking met ander onderzoek</vt:lpstr>
      <vt:lpstr>Implicaties van deze bevindingen</vt:lpstr>
      <vt:lpstr> Bedankt voor uw aandacht! Zijn er nog vragen? </vt:lpstr>
    </vt:vector>
  </TitlesOfParts>
  <Company>Saxion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Cathy van Tuijl</dc:creator>
  <cp:lastModifiedBy>Tuijl, C. van (Cathy)</cp:lastModifiedBy>
  <cp:revision>18</cp:revision>
  <cp:lastPrinted>2015-05-29T12:44:02Z</cp:lastPrinted>
  <dcterms:created xsi:type="dcterms:W3CDTF">2014-05-07T07:15:27Z</dcterms:created>
  <dcterms:modified xsi:type="dcterms:W3CDTF">2015-05-29T12:44:12Z</dcterms:modified>
</cp:coreProperties>
</file>