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"/>
  </p:notesMasterIdLst>
  <p:sldIdLst>
    <p:sldId id="257" r:id="rId2"/>
  </p:sldIdLst>
  <p:sldSz cx="30257750" cy="21351875"/>
  <p:notesSz cx="6858000" cy="9144000"/>
  <p:defaultTextStyle>
    <a:defPPr>
      <a:defRPr lang="en-US"/>
    </a:defPPr>
    <a:lvl1pPr marL="0" algn="l" defTabSz="294903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4516" algn="l" defTabSz="294903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49031" algn="l" defTabSz="294903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3547" algn="l" defTabSz="294903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898063" algn="l" defTabSz="294903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72579" algn="l" defTabSz="294903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47094" algn="l" defTabSz="294903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21610" algn="l" defTabSz="294903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796126" algn="l" defTabSz="294903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58109D51-20BA-3249-91BB-2F40A049CDA8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249">
          <p15:clr>
            <a:srgbClr val="A4A3A4"/>
          </p15:clr>
        </p15:guide>
        <p15:guide id="2" pos="159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BF17"/>
    <a:srgbClr val="B5CC2D"/>
    <a:srgbClr val="234D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Stijl, gemiddeld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63" autoAdjust="0"/>
    <p:restoredTop sz="94629" autoAdjust="0"/>
  </p:normalViewPr>
  <p:slideViewPr>
    <p:cSldViewPr>
      <p:cViewPr varScale="1">
        <p:scale>
          <a:sx n="24" d="100"/>
          <a:sy n="24" d="100"/>
        </p:scale>
        <p:origin x="816" y="30"/>
      </p:cViewPr>
      <p:guideLst>
        <p:guide orient="horz" pos="3249"/>
        <p:guide pos="159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1AFE0-D0DE-B043-BA03-74D7183C9E1C}" type="datetimeFigureOut">
              <a:rPr lang="nl-NL" smtClean="0"/>
              <a:t>31-7-2018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685800"/>
            <a:ext cx="4857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3AAA3-9F78-AC4A-9A61-7074619F9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76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4516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74516" algn="l" defTabSz="1474516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49031" algn="l" defTabSz="1474516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23547" algn="l" defTabSz="1474516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898063" algn="l" defTabSz="1474516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372579" algn="l" defTabSz="1474516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47094" algn="l" defTabSz="1474516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321610" algn="l" defTabSz="1474516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796126" algn="l" defTabSz="1474516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000125" y="685800"/>
            <a:ext cx="485775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Context schetsen</a:t>
            </a:r>
            <a:r>
              <a:rPr lang="nl-NL" baseline="0" dirty="0" smtClean="0"/>
              <a:t> van AG in NL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3AAA3-9F78-AC4A-9A61-7074619F996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7043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6" descr="SAX_PPT_UAS_Achtergr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257750" cy="2135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59539" y="11124321"/>
            <a:ext cx="16441077" cy="3138682"/>
          </a:xfrm>
        </p:spPr>
        <p:txBody>
          <a:bodyPr>
            <a:normAutofit/>
          </a:bodyPr>
          <a:lstStyle>
            <a:lvl1pPr algn="l">
              <a:defRPr sz="11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59539" y="14263003"/>
            <a:ext cx="16441077" cy="3138682"/>
          </a:xfrm>
        </p:spPr>
        <p:txBody>
          <a:bodyPr>
            <a:normAutofit/>
          </a:bodyPr>
          <a:lstStyle>
            <a:lvl1pPr marL="0" indent="0" algn="l">
              <a:buNone/>
              <a:defRPr sz="9000" i="1">
                <a:solidFill>
                  <a:schemeClr val="bg1"/>
                </a:solidFill>
              </a:defRPr>
            </a:lvl1pPr>
            <a:lvl2pPr marL="1474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4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3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98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2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47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21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96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0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12887" y="19790026"/>
            <a:ext cx="7060142" cy="1136790"/>
          </a:xfrm>
          <a:prstGeom prst="rect">
            <a:avLst/>
          </a:prstGeom>
        </p:spPr>
        <p:txBody>
          <a:bodyPr lIns="294903" tIns="147452" rIns="294903" bIns="147452"/>
          <a:lstStyle/>
          <a:p>
            <a:fld id="{6EC6ECD0-892C-4072-99EA-47EF227B1B7D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338065" y="19790026"/>
            <a:ext cx="9581621" cy="1136790"/>
          </a:xfrm>
          <a:prstGeom prst="rect">
            <a:avLst/>
          </a:prstGeom>
        </p:spPr>
        <p:txBody>
          <a:bodyPr lIns="294903" tIns="147452" rIns="294903" bIns="147452"/>
          <a:lstStyle/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6566146" y="19790026"/>
            <a:ext cx="2178717" cy="1136790"/>
          </a:xfrm>
          <a:prstGeom prst="rect">
            <a:avLst/>
          </a:prstGeom>
        </p:spPr>
        <p:txBody>
          <a:bodyPr/>
          <a:lstStyle/>
          <a:p>
            <a:fld id="{265ACFF7-1E5E-4F7A-9796-DC21F9D2DC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0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21936869" y="855066"/>
            <a:ext cx="6807994" cy="1821829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512888" y="855066"/>
            <a:ext cx="19919685" cy="182182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12887" y="19790026"/>
            <a:ext cx="7060142" cy="1136790"/>
          </a:xfrm>
          <a:prstGeom prst="rect">
            <a:avLst/>
          </a:prstGeom>
        </p:spPr>
        <p:txBody>
          <a:bodyPr lIns="294903" tIns="147452" rIns="294903" bIns="147452"/>
          <a:lstStyle/>
          <a:p>
            <a:fld id="{6EC6ECD0-892C-4072-99EA-47EF227B1B7D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338065" y="19790026"/>
            <a:ext cx="9581621" cy="1136790"/>
          </a:xfrm>
          <a:prstGeom prst="rect">
            <a:avLst/>
          </a:prstGeom>
        </p:spPr>
        <p:txBody>
          <a:bodyPr lIns="294903" tIns="147452" rIns="294903" bIns="147452"/>
          <a:lstStyle/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6566146" y="19790026"/>
            <a:ext cx="2178717" cy="1136790"/>
          </a:xfrm>
          <a:prstGeom prst="rect">
            <a:avLst/>
          </a:prstGeom>
        </p:spPr>
        <p:txBody>
          <a:bodyPr/>
          <a:lstStyle/>
          <a:p>
            <a:fld id="{265ACFF7-1E5E-4F7A-9796-DC21F9D2DC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3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12887" y="19790026"/>
            <a:ext cx="7060142" cy="1136790"/>
          </a:xfrm>
          <a:prstGeom prst="rect">
            <a:avLst/>
          </a:prstGeom>
        </p:spPr>
        <p:txBody>
          <a:bodyPr lIns="294903" tIns="147452" rIns="294903" bIns="147452"/>
          <a:lstStyle/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338065" y="19790026"/>
            <a:ext cx="9581621" cy="1136790"/>
          </a:xfrm>
          <a:prstGeom prst="rect">
            <a:avLst/>
          </a:prstGeom>
        </p:spPr>
        <p:txBody>
          <a:bodyPr lIns="294903" tIns="147452" rIns="294903" bIns="147452"/>
          <a:lstStyle/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6566146" y="19790026"/>
            <a:ext cx="2178717" cy="1136790"/>
          </a:xfrm>
          <a:prstGeom prst="rect">
            <a:avLst/>
          </a:prstGeom>
        </p:spPr>
        <p:txBody>
          <a:bodyPr/>
          <a:lstStyle/>
          <a:p>
            <a:fld id="{265ACFF7-1E5E-4F7A-9796-DC21F9D2DC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2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0154" y="13720558"/>
            <a:ext cx="25719088" cy="4240720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390154" y="9049837"/>
            <a:ext cx="25719088" cy="46707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451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49031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35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89806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7257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4709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2161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79612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12887" y="19790026"/>
            <a:ext cx="7060142" cy="1136790"/>
          </a:xfrm>
          <a:prstGeom prst="rect">
            <a:avLst/>
          </a:prstGeom>
        </p:spPr>
        <p:txBody>
          <a:bodyPr lIns="294903" tIns="147452" rIns="294903" bIns="147452"/>
          <a:lstStyle/>
          <a:p>
            <a:fld id="{6EC6ECD0-892C-4072-99EA-47EF227B1B7D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338065" y="19790026"/>
            <a:ext cx="9581621" cy="1136790"/>
          </a:xfrm>
          <a:prstGeom prst="rect">
            <a:avLst/>
          </a:prstGeom>
        </p:spPr>
        <p:txBody>
          <a:bodyPr lIns="294903" tIns="147452" rIns="294903" bIns="147452"/>
          <a:lstStyle/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6566146" y="19790026"/>
            <a:ext cx="2178717" cy="1136790"/>
          </a:xfrm>
          <a:prstGeom prst="rect">
            <a:avLst/>
          </a:prstGeom>
        </p:spPr>
        <p:txBody>
          <a:bodyPr/>
          <a:lstStyle/>
          <a:p>
            <a:fld id="{265ACFF7-1E5E-4F7A-9796-DC21F9D2DC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1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2" descr="SAX_PPT_UAS_Achtergro10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86"/>
          <a:stretch/>
        </p:blipFill>
        <p:spPr bwMode="auto">
          <a:xfrm>
            <a:off x="0" y="2"/>
            <a:ext cx="30257750" cy="1887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12887" y="4982105"/>
            <a:ext cx="13363840" cy="14091251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381023" y="4982105"/>
            <a:ext cx="13363840" cy="14091251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8933687" y="855065"/>
            <a:ext cx="19811176" cy="3558646"/>
          </a:xfrm>
        </p:spPr>
        <p:txBody>
          <a:bodyPr/>
          <a:lstStyle>
            <a:lvl1pPr>
              <a:defRPr>
                <a:solidFill>
                  <a:srgbClr val="00853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6566146" y="19790026"/>
            <a:ext cx="2178717" cy="1136790"/>
          </a:xfrm>
          <a:prstGeom prst="rect">
            <a:avLst/>
          </a:prstGeom>
        </p:spPr>
        <p:txBody>
          <a:bodyPr/>
          <a:lstStyle/>
          <a:p>
            <a:fld id="{265ACFF7-1E5E-4F7A-9796-DC21F9D2DC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22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12888" y="4779460"/>
            <a:ext cx="13369094" cy="1991852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4516" indent="0">
              <a:buNone/>
              <a:defRPr sz="6500" b="1"/>
            </a:lvl2pPr>
            <a:lvl3pPr marL="2949031" indent="0">
              <a:buNone/>
              <a:defRPr sz="5800" b="1"/>
            </a:lvl3pPr>
            <a:lvl4pPr marL="4423547" indent="0">
              <a:buNone/>
              <a:defRPr sz="5200" b="1"/>
            </a:lvl4pPr>
            <a:lvl5pPr marL="5898063" indent="0">
              <a:buNone/>
              <a:defRPr sz="5200" b="1"/>
            </a:lvl5pPr>
            <a:lvl6pPr marL="7372579" indent="0">
              <a:buNone/>
              <a:defRPr sz="5200" b="1"/>
            </a:lvl6pPr>
            <a:lvl7pPr marL="8847094" indent="0">
              <a:buNone/>
              <a:defRPr sz="5200" b="1"/>
            </a:lvl7pPr>
            <a:lvl8pPr marL="10321610" indent="0">
              <a:buNone/>
              <a:defRPr sz="5200" b="1"/>
            </a:lvl8pPr>
            <a:lvl9pPr marL="11796126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12888" y="6771312"/>
            <a:ext cx="13369094" cy="12302043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15370518" y="4779460"/>
            <a:ext cx="13374346" cy="1991852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4516" indent="0">
              <a:buNone/>
              <a:defRPr sz="6500" b="1"/>
            </a:lvl2pPr>
            <a:lvl3pPr marL="2949031" indent="0">
              <a:buNone/>
              <a:defRPr sz="5800" b="1"/>
            </a:lvl3pPr>
            <a:lvl4pPr marL="4423547" indent="0">
              <a:buNone/>
              <a:defRPr sz="5200" b="1"/>
            </a:lvl4pPr>
            <a:lvl5pPr marL="5898063" indent="0">
              <a:buNone/>
              <a:defRPr sz="5200" b="1"/>
            </a:lvl5pPr>
            <a:lvl6pPr marL="7372579" indent="0">
              <a:buNone/>
              <a:defRPr sz="5200" b="1"/>
            </a:lvl6pPr>
            <a:lvl7pPr marL="8847094" indent="0">
              <a:buNone/>
              <a:defRPr sz="5200" b="1"/>
            </a:lvl7pPr>
            <a:lvl8pPr marL="10321610" indent="0">
              <a:buNone/>
              <a:defRPr sz="5200" b="1"/>
            </a:lvl8pPr>
            <a:lvl9pPr marL="11796126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15370518" y="6771312"/>
            <a:ext cx="13374346" cy="12302043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1512887" y="19790026"/>
            <a:ext cx="7060142" cy="1136790"/>
          </a:xfrm>
          <a:prstGeom prst="rect">
            <a:avLst/>
          </a:prstGeom>
        </p:spPr>
        <p:txBody>
          <a:bodyPr lIns="294903" tIns="147452" rIns="294903" bIns="147452"/>
          <a:lstStyle/>
          <a:p>
            <a:fld id="{6EC6ECD0-892C-4072-99EA-47EF227B1B7D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10338065" y="19790026"/>
            <a:ext cx="9581621" cy="1136790"/>
          </a:xfrm>
          <a:prstGeom prst="rect">
            <a:avLst/>
          </a:prstGeom>
        </p:spPr>
        <p:txBody>
          <a:bodyPr lIns="294903" tIns="147452" rIns="294903" bIns="147452"/>
          <a:lstStyle/>
          <a:p>
            <a:endParaRPr lang="en-US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6566146" y="19790026"/>
            <a:ext cx="2178717" cy="1136790"/>
          </a:xfrm>
          <a:prstGeom prst="rect">
            <a:avLst/>
          </a:prstGeom>
        </p:spPr>
        <p:txBody>
          <a:bodyPr/>
          <a:lstStyle/>
          <a:p>
            <a:fld id="{265ACFF7-1E5E-4F7A-9796-DC21F9D2DC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1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2" descr="SAX_PPT_UAS_Achtergro10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86"/>
          <a:stretch/>
        </p:blipFill>
        <p:spPr bwMode="auto">
          <a:xfrm>
            <a:off x="0" y="2"/>
            <a:ext cx="30257750" cy="1887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853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6566146" y="19790026"/>
            <a:ext cx="2178717" cy="1136790"/>
          </a:xfrm>
          <a:prstGeom prst="rect">
            <a:avLst/>
          </a:prstGeom>
        </p:spPr>
        <p:txBody>
          <a:bodyPr/>
          <a:lstStyle/>
          <a:p>
            <a:fld id="{265ACFF7-1E5E-4F7A-9796-DC21F9D2DC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7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1512887" y="19790026"/>
            <a:ext cx="7060142" cy="1136790"/>
          </a:xfrm>
          <a:prstGeom prst="rect">
            <a:avLst/>
          </a:prstGeom>
        </p:spPr>
        <p:txBody>
          <a:bodyPr lIns="294903" tIns="147452" rIns="294903" bIns="147452"/>
          <a:lstStyle/>
          <a:p>
            <a:fld id="{6EC6ECD0-892C-4072-99EA-47EF227B1B7D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10338065" y="19790026"/>
            <a:ext cx="9581621" cy="1136790"/>
          </a:xfrm>
          <a:prstGeom prst="rect">
            <a:avLst/>
          </a:prstGeom>
        </p:spPr>
        <p:txBody>
          <a:bodyPr lIns="294903" tIns="147452" rIns="294903" bIns="147452"/>
          <a:lstStyle/>
          <a:p>
            <a:endParaRPr lang="en-US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6566146" y="19790026"/>
            <a:ext cx="2178717" cy="1136790"/>
          </a:xfrm>
          <a:prstGeom prst="rect">
            <a:avLst/>
          </a:prstGeom>
        </p:spPr>
        <p:txBody>
          <a:bodyPr/>
          <a:lstStyle/>
          <a:p>
            <a:fld id="{265ACFF7-1E5E-4F7A-9796-DC21F9D2DC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2889" y="850121"/>
            <a:ext cx="9954591" cy="361795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29940" y="850122"/>
            <a:ext cx="16914923" cy="18223234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512889" y="4468079"/>
            <a:ext cx="9954591" cy="14605277"/>
          </a:xfrm>
        </p:spPr>
        <p:txBody>
          <a:bodyPr/>
          <a:lstStyle>
            <a:lvl1pPr marL="0" indent="0">
              <a:buNone/>
              <a:defRPr sz="4500"/>
            </a:lvl1pPr>
            <a:lvl2pPr marL="1474516" indent="0">
              <a:buNone/>
              <a:defRPr sz="3900"/>
            </a:lvl2pPr>
            <a:lvl3pPr marL="2949031" indent="0">
              <a:buNone/>
              <a:defRPr sz="3200"/>
            </a:lvl3pPr>
            <a:lvl4pPr marL="4423547" indent="0">
              <a:buNone/>
              <a:defRPr sz="2900"/>
            </a:lvl4pPr>
            <a:lvl5pPr marL="5898063" indent="0">
              <a:buNone/>
              <a:defRPr sz="2900"/>
            </a:lvl5pPr>
            <a:lvl6pPr marL="7372579" indent="0">
              <a:buNone/>
              <a:defRPr sz="2900"/>
            </a:lvl6pPr>
            <a:lvl7pPr marL="8847094" indent="0">
              <a:buNone/>
              <a:defRPr sz="2900"/>
            </a:lvl7pPr>
            <a:lvl8pPr marL="10321610" indent="0">
              <a:buNone/>
              <a:defRPr sz="2900"/>
            </a:lvl8pPr>
            <a:lvl9pPr marL="11796126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512887" y="19790026"/>
            <a:ext cx="7060142" cy="1136790"/>
          </a:xfrm>
          <a:prstGeom prst="rect">
            <a:avLst/>
          </a:prstGeom>
        </p:spPr>
        <p:txBody>
          <a:bodyPr lIns="294903" tIns="147452" rIns="294903" bIns="147452"/>
          <a:lstStyle/>
          <a:p>
            <a:fld id="{6EC6ECD0-892C-4072-99EA-47EF227B1B7D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0338065" y="19790026"/>
            <a:ext cx="9581621" cy="1136790"/>
          </a:xfrm>
          <a:prstGeom prst="rect">
            <a:avLst/>
          </a:prstGeom>
        </p:spPr>
        <p:txBody>
          <a:bodyPr lIns="294903" tIns="147452" rIns="294903" bIns="147452"/>
          <a:lstStyle/>
          <a:p>
            <a:endParaRPr lang="en-US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6566146" y="19790026"/>
            <a:ext cx="2178717" cy="1136790"/>
          </a:xfrm>
          <a:prstGeom prst="rect">
            <a:avLst/>
          </a:prstGeom>
        </p:spPr>
        <p:txBody>
          <a:bodyPr/>
          <a:lstStyle/>
          <a:p>
            <a:fld id="{265ACFF7-1E5E-4F7A-9796-DC21F9D2DC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9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0731" y="14946312"/>
            <a:ext cx="18154650" cy="176449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930731" y="1907830"/>
            <a:ext cx="18154650" cy="12811125"/>
          </a:xfrm>
        </p:spPr>
        <p:txBody>
          <a:bodyPr/>
          <a:lstStyle>
            <a:lvl1pPr marL="0" indent="0">
              <a:buNone/>
              <a:defRPr sz="10300"/>
            </a:lvl1pPr>
            <a:lvl2pPr marL="1474516" indent="0">
              <a:buNone/>
              <a:defRPr sz="9000"/>
            </a:lvl2pPr>
            <a:lvl3pPr marL="2949031" indent="0">
              <a:buNone/>
              <a:defRPr sz="7700"/>
            </a:lvl3pPr>
            <a:lvl4pPr marL="4423547" indent="0">
              <a:buNone/>
              <a:defRPr sz="6500"/>
            </a:lvl4pPr>
            <a:lvl5pPr marL="5898063" indent="0">
              <a:buNone/>
              <a:defRPr sz="6500"/>
            </a:lvl5pPr>
            <a:lvl6pPr marL="7372579" indent="0">
              <a:buNone/>
              <a:defRPr sz="6500"/>
            </a:lvl6pPr>
            <a:lvl7pPr marL="8847094" indent="0">
              <a:buNone/>
              <a:defRPr sz="6500"/>
            </a:lvl7pPr>
            <a:lvl8pPr marL="10321610" indent="0">
              <a:buNone/>
              <a:defRPr sz="6500"/>
            </a:lvl8pPr>
            <a:lvl9pPr marL="11796126" indent="0">
              <a:buNone/>
              <a:defRPr sz="6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930731" y="16710809"/>
            <a:ext cx="18154650" cy="2505878"/>
          </a:xfrm>
        </p:spPr>
        <p:txBody>
          <a:bodyPr/>
          <a:lstStyle>
            <a:lvl1pPr marL="0" indent="0">
              <a:buNone/>
              <a:defRPr sz="4500"/>
            </a:lvl1pPr>
            <a:lvl2pPr marL="1474516" indent="0">
              <a:buNone/>
              <a:defRPr sz="3900"/>
            </a:lvl2pPr>
            <a:lvl3pPr marL="2949031" indent="0">
              <a:buNone/>
              <a:defRPr sz="3200"/>
            </a:lvl3pPr>
            <a:lvl4pPr marL="4423547" indent="0">
              <a:buNone/>
              <a:defRPr sz="2900"/>
            </a:lvl4pPr>
            <a:lvl5pPr marL="5898063" indent="0">
              <a:buNone/>
              <a:defRPr sz="2900"/>
            </a:lvl5pPr>
            <a:lvl6pPr marL="7372579" indent="0">
              <a:buNone/>
              <a:defRPr sz="2900"/>
            </a:lvl6pPr>
            <a:lvl7pPr marL="8847094" indent="0">
              <a:buNone/>
              <a:defRPr sz="2900"/>
            </a:lvl7pPr>
            <a:lvl8pPr marL="10321610" indent="0">
              <a:buNone/>
              <a:defRPr sz="2900"/>
            </a:lvl8pPr>
            <a:lvl9pPr marL="11796126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512887" y="19790026"/>
            <a:ext cx="7060142" cy="1136790"/>
          </a:xfrm>
          <a:prstGeom prst="rect">
            <a:avLst/>
          </a:prstGeom>
        </p:spPr>
        <p:txBody>
          <a:bodyPr lIns="294903" tIns="147452" rIns="294903" bIns="147452"/>
          <a:lstStyle/>
          <a:p>
            <a:fld id="{6EC6ECD0-892C-4072-99EA-47EF227B1B7D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0338065" y="19790026"/>
            <a:ext cx="9581621" cy="1136790"/>
          </a:xfrm>
          <a:prstGeom prst="rect">
            <a:avLst/>
          </a:prstGeom>
        </p:spPr>
        <p:txBody>
          <a:bodyPr lIns="294903" tIns="147452" rIns="294903" bIns="147452"/>
          <a:lstStyle/>
          <a:p>
            <a:endParaRPr lang="en-US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6566146" y="19790026"/>
            <a:ext cx="2178717" cy="1136790"/>
          </a:xfrm>
          <a:prstGeom prst="rect">
            <a:avLst/>
          </a:prstGeom>
        </p:spPr>
        <p:txBody>
          <a:bodyPr/>
          <a:lstStyle/>
          <a:p>
            <a:fld id="{265ACFF7-1E5E-4F7A-9796-DC21F9D2DC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0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3" descr="SAX_PPT_UAS_Achtergro6.jpg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20"/>
          <a:stretch/>
        </p:blipFill>
        <p:spPr bwMode="auto">
          <a:xfrm>
            <a:off x="0" y="0"/>
            <a:ext cx="30257750" cy="19126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933687" y="855065"/>
            <a:ext cx="19811176" cy="3558646"/>
          </a:xfrm>
          <a:prstGeom prst="rect">
            <a:avLst/>
          </a:prstGeom>
        </p:spPr>
        <p:txBody>
          <a:bodyPr vert="horz" lIns="294903" tIns="147452" rIns="294903" bIns="147452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12888" y="4982105"/>
            <a:ext cx="27231975" cy="14091251"/>
          </a:xfrm>
          <a:prstGeom prst="rect">
            <a:avLst/>
          </a:prstGeom>
        </p:spPr>
        <p:txBody>
          <a:bodyPr vert="horz" lIns="294903" tIns="147452" rIns="294903" bIns="147452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6566146" y="19790026"/>
            <a:ext cx="2178717" cy="1136790"/>
          </a:xfrm>
          <a:prstGeom prst="rect">
            <a:avLst/>
          </a:prstGeom>
        </p:spPr>
        <p:txBody>
          <a:bodyPr lIns="294903" tIns="147452" rIns="294903" bIns="147452"/>
          <a:lstStyle/>
          <a:p>
            <a:fld id="{265ACFF7-1E5E-4F7A-9796-DC21F9D2DC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2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2949031" rtl="0" eaLnBrk="1" latinLnBrk="0" hangingPunct="1">
        <a:spcBef>
          <a:spcPct val="0"/>
        </a:spcBef>
        <a:buNone/>
        <a:defRPr sz="10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105887" indent="-1105887" algn="l" defTabSz="2949031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1pPr>
      <a:lvl2pPr marL="2396088" indent="-921572" algn="l" defTabSz="2949031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686289" indent="-737258" algn="l" defTabSz="2949031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0805" indent="-737258" algn="l" defTabSz="2949031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35321" indent="-737258" algn="l" defTabSz="2949031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09836" indent="-737258" algn="l" defTabSz="2949031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84352" indent="-737258" algn="l" defTabSz="2949031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58868" indent="-737258" algn="l" defTabSz="2949031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3384" indent="-737258" algn="l" defTabSz="2949031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4903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4516" algn="l" defTabSz="294903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49031" algn="l" defTabSz="294903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3547" algn="l" defTabSz="294903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898063" algn="l" defTabSz="294903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2579" algn="l" defTabSz="294903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47094" algn="l" defTabSz="294903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21610" algn="l" defTabSz="294903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796126" algn="l" defTabSz="294903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8720164" y="810841"/>
            <a:ext cx="18650072" cy="3558646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Dependency in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community </a:t>
            </a:r>
            <a:r>
              <a:rPr lang="en-GB" b="1" dirty="0"/>
              <a:t>living older adults: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experiences </a:t>
            </a:r>
            <a:r>
              <a:rPr lang="en-GB" b="1" dirty="0"/>
              <a:t>and expectations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799283" y="6067425"/>
            <a:ext cx="10960718" cy="5468430"/>
          </a:xfrm>
          <a:prstGeom prst="rect">
            <a:avLst/>
          </a:prstGeom>
          <a:noFill/>
          <a:ln w="19050" cmpd="sng">
            <a:solidFill>
              <a:srgbClr val="234D13"/>
            </a:solidFill>
          </a:ln>
        </p:spPr>
        <p:txBody>
          <a:bodyPr wrap="square" lIns="294903" tIns="147452" rIns="294903" bIns="147452" rtlCol="0">
            <a:spAutoFit/>
          </a:bodyPr>
          <a:lstStyle/>
          <a:p>
            <a:r>
              <a:rPr lang="en-US" sz="4800" dirty="0" smtClean="0"/>
              <a:t>Experiences of changes in older adults </a:t>
            </a:r>
            <a:r>
              <a:rPr lang="en-US" sz="4800" dirty="0"/>
              <a:t>dependency on care from and support of </a:t>
            </a:r>
            <a:r>
              <a:rPr lang="en-US" sz="4800" dirty="0" smtClean="0"/>
              <a:t>others </a:t>
            </a:r>
            <a:r>
              <a:rPr lang="en-US" sz="4800" dirty="0"/>
              <a:t>sooner or </a:t>
            </a:r>
            <a:r>
              <a:rPr lang="en-US" sz="4800" dirty="0" smtClean="0"/>
              <a:t>later, are </a:t>
            </a:r>
            <a:r>
              <a:rPr lang="en-US" sz="4800" dirty="0"/>
              <a:t>often experienced in a negative way. </a:t>
            </a:r>
            <a:r>
              <a:rPr lang="en-US" sz="4800" dirty="0" smtClean="0"/>
              <a:t>This </a:t>
            </a:r>
            <a:r>
              <a:rPr lang="en-US" sz="4800" dirty="0"/>
              <a:t>may hinder an appropriate use of available resources of care and </a:t>
            </a:r>
            <a:r>
              <a:rPr lang="en-US" sz="4800" dirty="0" smtClean="0"/>
              <a:t>support.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2680603" y="6139433"/>
            <a:ext cx="16417824" cy="1775111"/>
          </a:xfrm>
          <a:prstGeom prst="rect">
            <a:avLst/>
          </a:prstGeom>
          <a:noFill/>
          <a:ln w="12700" cmpd="sng">
            <a:solidFill>
              <a:srgbClr val="234D13"/>
            </a:solidFill>
          </a:ln>
        </p:spPr>
        <p:txBody>
          <a:bodyPr wrap="square" lIns="294903" tIns="147452" rIns="294903" bIns="147452" rtlCol="0">
            <a:spAutoFit/>
          </a:bodyPr>
          <a:lstStyle/>
          <a:p>
            <a:r>
              <a:rPr lang="nl-NL" sz="4800" dirty="0" smtClean="0"/>
              <a:t>A </a:t>
            </a:r>
            <a:r>
              <a:rPr lang="nl-NL" sz="4800" dirty="0" err="1" smtClean="0"/>
              <a:t>descriptive</a:t>
            </a:r>
            <a:r>
              <a:rPr lang="nl-NL" sz="4800" dirty="0" smtClean="0"/>
              <a:t> </a:t>
            </a:r>
            <a:r>
              <a:rPr lang="nl-NL" sz="4800" dirty="0" err="1" smtClean="0"/>
              <a:t>qualitative</a:t>
            </a:r>
            <a:r>
              <a:rPr lang="nl-NL" sz="4800" dirty="0" smtClean="0"/>
              <a:t> </a:t>
            </a:r>
            <a:r>
              <a:rPr lang="nl-NL" sz="4800" dirty="0" err="1" smtClean="0"/>
              <a:t>study</a:t>
            </a:r>
            <a:r>
              <a:rPr lang="nl-NL" sz="4800" dirty="0" smtClean="0"/>
              <a:t>; </a:t>
            </a:r>
            <a:r>
              <a:rPr lang="nl-NL" sz="4800" dirty="0"/>
              <a:t>32 </a:t>
            </a:r>
            <a:r>
              <a:rPr lang="nl-NL" sz="4800" dirty="0" err="1"/>
              <a:t>older</a:t>
            </a:r>
            <a:r>
              <a:rPr lang="nl-NL" sz="4800" dirty="0"/>
              <a:t> </a:t>
            </a:r>
            <a:r>
              <a:rPr lang="nl-NL" sz="4800" dirty="0" err="1" smtClean="0"/>
              <a:t>adults</a:t>
            </a:r>
            <a:r>
              <a:rPr lang="nl-NL" sz="4800" dirty="0" smtClean="0"/>
              <a:t>; semi-</a:t>
            </a:r>
            <a:r>
              <a:rPr lang="nl-NL" sz="4800" dirty="0" err="1" smtClean="0"/>
              <a:t>structured</a:t>
            </a:r>
            <a:r>
              <a:rPr lang="nl-NL" sz="4800" dirty="0" smtClean="0"/>
              <a:t> interviews; </a:t>
            </a:r>
            <a:r>
              <a:rPr lang="nl-NL" sz="4800" dirty="0" err="1" smtClean="0"/>
              <a:t>thematic</a:t>
            </a:r>
            <a:r>
              <a:rPr lang="nl-NL" sz="4800" dirty="0" smtClean="0"/>
              <a:t> analyses.</a:t>
            </a:r>
            <a:endParaRPr lang="nl-NL" sz="4800" dirty="0"/>
          </a:p>
        </p:txBody>
      </p:sp>
      <p:sp>
        <p:nvSpPr>
          <p:cNvPr id="9" name="Tekstvak 8"/>
          <p:cNvSpPr txBox="1"/>
          <p:nvPr/>
        </p:nvSpPr>
        <p:spPr>
          <a:xfrm>
            <a:off x="832287" y="5298428"/>
            <a:ext cx="476553" cy="790226"/>
          </a:xfrm>
          <a:prstGeom prst="rect">
            <a:avLst/>
          </a:prstGeom>
          <a:noFill/>
        </p:spPr>
        <p:txBody>
          <a:bodyPr wrap="square" lIns="294903" tIns="147452" rIns="294903" bIns="147452" rtlCol="0">
            <a:spAutoFit/>
          </a:bodyPr>
          <a:lstStyle/>
          <a:p>
            <a:r>
              <a:rPr lang="nl-NL" sz="3200" i="1" dirty="0" err="1" smtClean="0"/>
              <a:t>Introduction</a:t>
            </a:r>
            <a:endParaRPr lang="nl-NL" sz="3200" i="1" dirty="0"/>
          </a:p>
        </p:txBody>
      </p:sp>
      <p:sp>
        <p:nvSpPr>
          <p:cNvPr id="10" name="Tekstvak 9"/>
          <p:cNvSpPr txBox="1"/>
          <p:nvPr/>
        </p:nvSpPr>
        <p:spPr>
          <a:xfrm>
            <a:off x="12590978" y="5419353"/>
            <a:ext cx="7866489" cy="1282669"/>
          </a:xfrm>
          <a:prstGeom prst="rect">
            <a:avLst/>
          </a:prstGeom>
          <a:noFill/>
        </p:spPr>
        <p:txBody>
          <a:bodyPr wrap="square" lIns="294903" tIns="147452" rIns="294903" bIns="147452" rtlCol="0">
            <a:spAutoFit/>
          </a:bodyPr>
          <a:lstStyle/>
          <a:p>
            <a:r>
              <a:rPr lang="nl-NL" sz="3200" i="1" dirty="0"/>
              <a:t>Method &amp; analyses</a:t>
            </a:r>
          </a:p>
          <a:p>
            <a:endParaRPr lang="nl-NL" sz="3200" dirty="0"/>
          </a:p>
        </p:txBody>
      </p:sp>
      <p:sp>
        <p:nvSpPr>
          <p:cNvPr id="11" name="Tekstvak 10"/>
          <p:cNvSpPr txBox="1"/>
          <p:nvPr/>
        </p:nvSpPr>
        <p:spPr>
          <a:xfrm>
            <a:off x="14552811" y="9311963"/>
            <a:ext cx="14545616" cy="5468430"/>
          </a:xfrm>
          <a:prstGeom prst="rect">
            <a:avLst/>
          </a:prstGeom>
          <a:solidFill>
            <a:srgbClr val="B5CC2D"/>
          </a:solidFill>
          <a:ln>
            <a:solidFill>
              <a:srgbClr val="234D13"/>
            </a:solidFill>
          </a:ln>
        </p:spPr>
        <p:txBody>
          <a:bodyPr wrap="square" lIns="294903" tIns="147452" rIns="294903" bIns="147452" rtlCol="0">
            <a:spAutoFit/>
          </a:bodyPr>
          <a:lstStyle/>
          <a:p>
            <a:r>
              <a:rPr lang="en-US" sz="4800" dirty="0" smtClean="0"/>
              <a:t>five </a:t>
            </a:r>
            <a:r>
              <a:rPr lang="en-US" sz="4800" dirty="0"/>
              <a:t>themes: </a:t>
            </a:r>
            <a:endParaRPr lang="en-US" sz="4800" dirty="0" smtClean="0"/>
          </a:p>
          <a:p>
            <a:pPr marL="921572" indent="-921572">
              <a:buFont typeface="Arial"/>
              <a:buChar char="•"/>
            </a:pPr>
            <a:r>
              <a:rPr lang="en-US" sz="4800" dirty="0"/>
              <a:t>n</a:t>
            </a:r>
            <a:r>
              <a:rPr lang="en-US" sz="4800" dirty="0" smtClean="0"/>
              <a:t>etwork</a:t>
            </a:r>
          </a:p>
          <a:p>
            <a:pPr marL="921572" indent="-921572">
              <a:buFont typeface="Arial"/>
              <a:buChar char="•"/>
            </a:pPr>
            <a:r>
              <a:rPr lang="en-US" sz="4800" dirty="0" smtClean="0"/>
              <a:t>view </a:t>
            </a:r>
            <a:r>
              <a:rPr lang="en-US" sz="4800" dirty="0"/>
              <a:t>on </a:t>
            </a:r>
            <a:r>
              <a:rPr lang="en-US" sz="4800" dirty="0" smtClean="0"/>
              <a:t>care</a:t>
            </a:r>
          </a:p>
          <a:p>
            <a:pPr marL="921572" indent="-921572">
              <a:buFont typeface="Arial"/>
              <a:buChar char="•"/>
            </a:pPr>
            <a:r>
              <a:rPr lang="en-US" sz="4800" dirty="0" smtClean="0"/>
              <a:t>receiving </a:t>
            </a:r>
            <a:r>
              <a:rPr lang="en-US" sz="4800" dirty="0"/>
              <a:t>and giving care and </a:t>
            </a:r>
            <a:r>
              <a:rPr lang="en-US" sz="4800" dirty="0" smtClean="0"/>
              <a:t>support</a:t>
            </a:r>
          </a:p>
          <a:p>
            <a:pPr marL="921572" indent="-921572">
              <a:buFont typeface="Arial"/>
              <a:buChar char="•"/>
            </a:pPr>
            <a:r>
              <a:rPr lang="en-US" sz="4800" dirty="0" smtClean="0"/>
              <a:t>autonomy</a:t>
            </a:r>
          </a:p>
          <a:p>
            <a:pPr marL="921572" indent="-921572">
              <a:buFont typeface="Arial"/>
              <a:buChar char="•"/>
            </a:pPr>
            <a:r>
              <a:rPr lang="en-US" sz="4800" b="1" dirty="0" smtClean="0">
                <a:solidFill>
                  <a:srgbClr val="234D13"/>
                </a:solidFill>
              </a:rPr>
              <a:t>future</a:t>
            </a:r>
            <a:r>
              <a:rPr lang="en-US" sz="4800" dirty="0"/>
              <a:t> </a:t>
            </a:r>
            <a:r>
              <a:rPr lang="en-US" sz="4800" dirty="0" smtClean="0"/>
              <a:t>(anticipation; expectation, passive, pro</a:t>
            </a:r>
            <a:r>
              <a:rPr lang="en-US" sz="4800" smtClean="0"/>
              <a:t>-active)</a:t>
            </a:r>
            <a:endParaRPr lang="nl-NL" sz="4800" dirty="0"/>
          </a:p>
        </p:txBody>
      </p:sp>
      <p:sp>
        <p:nvSpPr>
          <p:cNvPr id="12" name="Tekstvak 11"/>
          <p:cNvSpPr txBox="1"/>
          <p:nvPr/>
        </p:nvSpPr>
        <p:spPr>
          <a:xfrm>
            <a:off x="14333037" y="8589567"/>
            <a:ext cx="9292782" cy="790226"/>
          </a:xfrm>
          <a:prstGeom prst="rect">
            <a:avLst/>
          </a:prstGeom>
          <a:noFill/>
        </p:spPr>
        <p:txBody>
          <a:bodyPr wrap="square" lIns="294903" tIns="147452" rIns="294903" bIns="147452" rtlCol="0">
            <a:spAutoFit/>
          </a:bodyPr>
          <a:lstStyle/>
          <a:p>
            <a:r>
              <a:rPr lang="en-US" sz="3200" i="1" dirty="0" smtClean="0"/>
              <a:t>Preliminary </a:t>
            </a:r>
            <a:r>
              <a:rPr lang="en-US" sz="3200" i="1" dirty="0"/>
              <a:t>findings </a:t>
            </a:r>
            <a:endParaRPr lang="nl-NL" sz="3200" i="1" dirty="0"/>
          </a:p>
        </p:txBody>
      </p:sp>
      <p:sp>
        <p:nvSpPr>
          <p:cNvPr id="13" name="Tekstvak 12"/>
          <p:cNvSpPr txBox="1"/>
          <p:nvPr/>
        </p:nvSpPr>
        <p:spPr>
          <a:xfrm>
            <a:off x="1070563" y="18298451"/>
            <a:ext cx="10960718" cy="1190336"/>
          </a:xfrm>
          <a:prstGeom prst="rect">
            <a:avLst/>
          </a:prstGeom>
          <a:noFill/>
        </p:spPr>
        <p:txBody>
          <a:bodyPr wrap="square" lIns="294903" tIns="147452" rIns="294903" bIns="147452" rtlCol="0">
            <a:spAutoFit/>
          </a:bodyPr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799283" y="19316897"/>
            <a:ext cx="12695410" cy="1528890"/>
          </a:xfrm>
          <a:prstGeom prst="rect">
            <a:avLst/>
          </a:prstGeom>
          <a:solidFill>
            <a:srgbClr val="234D13"/>
          </a:solidFill>
        </p:spPr>
        <p:txBody>
          <a:bodyPr wrap="square" lIns="294903" tIns="147452" rIns="294903" bIns="147452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Jan S. Jukema </a:t>
            </a:r>
            <a:r>
              <a:rPr lang="en-GB" sz="2000" dirty="0" smtClean="0">
                <a:solidFill>
                  <a:schemeClr val="bg1"/>
                </a:solidFill>
              </a:rPr>
              <a:t>PhD</a:t>
            </a:r>
            <a:r>
              <a:rPr lang="en-GB" sz="2000" baseline="30000" dirty="0" smtClean="0">
                <a:solidFill>
                  <a:schemeClr val="bg1"/>
                </a:solidFill>
              </a:rPr>
              <a:t>1</a:t>
            </a:r>
            <a:r>
              <a:rPr lang="en-GB" sz="2000" dirty="0" smtClean="0">
                <a:solidFill>
                  <a:schemeClr val="bg1"/>
                </a:solidFill>
              </a:rPr>
              <a:t>, Jacqueline </a:t>
            </a:r>
            <a:r>
              <a:rPr lang="en-GB" sz="2000" dirty="0">
                <a:solidFill>
                  <a:schemeClr val="bg1"/>
                </a:solidFill>
              </a:rPr>
              <a:t>van Alphen </a:t>
            </a:r>
            <a:r>
              <a:rPr lang="en-GB" sz="2000" dirty="0" smtClean="0">
                <a:solidFill>
                  <a:schemeClr val="bg1"/>
                </a:solidFill>
              </a:rPr>
              <a:t>MA</a:t>
            </a:r>
            <a:r>
              <a:rPr lang="en-GB" sz="2000" baseline="30000" dirty="0" smtClean="0">
                <a:solidFill>
                  <a:schemeClr val="bg1"/>
                </a:solidFill>
              </a:rPr>
              <a:t>2</a:t>
            </a:r>
            <a:r>
              <a:rPr lang="en-GB" sz="2000" dirty="0" smtClean="0">
                <a:solidFill>
                  <a:schemeClr val="bg1"/>
                </a:solidFill>
              </a:rPr>
              <a:t>, </a:t>
            </a:r>
            <a:r>
              <a:rPr lang="en-GB" sz="2000" dirty="0" err="1">
                <a:solidFill>
                  <a:schemeClr val="bg1"/>
                </a:solidFill>
              </a:rPr>
              <a:t>Jopie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smtClean="0">
                <a:solidFill>
                  <a:schemeClr val="bg1"/>
                </a:solidFill>
              </a:rPr>
              <a:t>Jorritsma</a:t>
            </a:r>
            <a:r>
              <a:rPr lang="en-GB" sz="2000" baseline="30000" dirty="0" smtClean="0">
                <a:solidFill>
                  <a:schemeClr val="bg1"/>
                </a:solidFill>
              </a:rPr>
              <a:t>2</a:t>
            </a:r>
            <a:r>
              <a:rPr lang="en-GB" sz="2000" dirty="0" smtClean="0">
                <a:solidFill>
                  <a:schemeClr val="bg1"/>
                </a:solidFill>
              </a:rPr>
              <a:t>, </a:t>
            </a:r>
            <a:r>
              <a:rPr lang="en-GB" sz="2000" dirty="0">
                <a:solidFill>
                  <a:schemeClr val="bg1"/>
                </a:solidFill>
              </a:rPr>
              <a:t>Frits de Lange </a:t>
            </a:r>
            <a:r>
              <a:rPr lang="en-GB" sz="2000" dirty="0" smtClean="0">
                <a:solidFill>
                  <a:schemeClr val="bg1"/>
                </a:solidFill>
              </a:rPr>
              <a:t>PhD</a:t>
            </a:r>
            <a:r>
              <a:rPr lang="en-GB" sz="2000" baseline="30000" dirty="0" smtClean="0">
                <a:solidFill>
                  <a:schemeClr val="bg1"/>
                </a:solidFill>
              </a:rPr>
              <a:t>3</a:t>
            </a:r>
            <a:endParaRPr lang="en-GB" sz="2000" dirty="0" smtClean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GB" sz="2000" dirty="0" err="1" smtClean="0">
                <a:solidFill>
                  <a:schemeClr val="bg1"/>
                </a:solidFill>
              </a:rPr>
              <a:t>Saxion</a:t>
            </a:r>
            <a:r>
              <a:rPr lang="en-GB" sz="2000" dirty="0" smtClean="0">
                <a:solidFill>
                  <a:schemeClr val="bg1"/>
                </a:solidFill>
              </a:rPr>
              <a:t> University of Applied Sciences, Research group Nursing</a:t>
            </a:r>
          </a:p>
          <a:p>
            <a:pPr marL="914400" indent="-914400">
              <a:buAutoNum type="arabicPeriod"/>
            </a:pPr>
            <a:r>
              <a:rPr lang="en-GB" sz="2000" dirty="0" smtClean="0">
                <a:solidFill>
                  <a:schemeClr val="bg1"/>
                </a:solidFill>
              </a:rPr>
              <a:t>Representatives of older adults, volunteers</a:t>
            </a:r>
          </a:p>
          <a:p>
            <a:pPr marL="914400" indent="-914400">
              <a:buAutoNum type="arabicPeriod"/>
            </a:pPr>
            <a:r>
              <a:rPr lang="en-GB" sz="2000" dirty="0">
                <a:solidFill>
                  <a:schemeClr val="bg1"/>
                </a:solidFill>
              </a:rPr>
              <a:t>Protestant Theological </a:t>
            </a:r>
            <a:r>
              <a:rPr lang="en-GB" sz="2000" dirty="0" smtClean="0">
                <a:solidFill>
                  <a:schemeClr val="bg1"/>
                </a:solidFill>
              </a:rPr>
              <a:t>University, Ethics, Groningen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16785059" y="16292561"/>
            <a:ext cx="12313368" cy="3046988"/>
          </a:xfrm>
          <a:prstGeom prst="rect">
            <a:avLst/>
          </a:prstGeom>
          <a:noFill/>
          <a:ln>
            <a:solidFill>
              <a:srgbClr val="234D13"/>
            </a:solidFill>
          </a:ln>
        </p:spPr>
        <p:txBody>
          <a:bodyPr wrap="square" rtlCol="0">
            <a:spAutoFit/>
          </a:bodyPr>
          <a:lstStyle/>
          <a:p>
            <a:pPr marL="857250" indent="-857250">
              <a:buFontTx/>
              <a:buChar char="-"/>
            </a:pPr>
            <a:r>
              <a:rPr lang="nl-NL" sz="4800" dirty="0" smtClean="0"/>
              <a:t>Images of </a:t>
            </a:r>
            <a:r>
              <a:rPr lang="nl-NL" sz="4800" dirty="0" err="1" smtClean="0"/>
              <a:t>dependency</a:t>
            </a:r>
            <a:endParaRPr lang="nl-NL" sz="4800" dirty="0" smtClean="0"/>
          </a:p>
          <a:p>
            <a:pPr marL="857250" indent="-857250">
              <a:buFontTx/>
              <a:buChar char="-"/>
            </a:pPr>
            <a:r>
              <a:rPr lang="nl-NL" sz="4800" dirty="0" err="1" smtClean="0"/>
              <a:t>Differences</a:t>
            </a:r>
            <a:r>
              <a:rPr lang="nl-NL" sz="4800" dirty="0" smtClean="0"/>
              <a:t> in living </a:t>
            </a:r>
            <a:r>
              <a:rPr lang="nl-NL" sz="4800" dirty="0" err="1" smtClean="0"/>
              <a:t>situation</a:t>
            </a:r>
            <a:endParaRPr lang="nl-NL" sz="4800" dirty="0" smtClean="0"/>
          </a:p>
          <a:p>
            <a:pPr marL="857250" indent="-857250">
              <a:buFontTx/>
              <a:buChar char="-"/>
            </a:pPr>
            <a:r>
              <a:rPr lang="nl-NL" sz="4800" dirty="0" err="1" smtClean="0"/>
              <a:t>Strenght</a:t>
            </a:r>
            <a:r>
              <a:rPr lang="nl-NL" sz="4800" dirty="0" smtClean="0"/>
              <a:t> of </a:t>
            </a:r>
            <a:r>
              <a:rPr lang="nl-NL" sz="4800" dirty="0" err="1" smtClean="0"/>
              <a:t>network</a:t>
            </a:r>
            <a:endParaRPr lang="nl-NL" sz="4800" dirty="0" smtClean="0"/>
          </a:p>
          <a:p>
            <a:pPr marL="857250" indent="-857250">
              <a:buFontTx/>
              <a:buChar char="-"/>
            </a:pPr>
            <a:r>
              <a:rPr lang="nl-NL" sz="4800" dirty="0" err="1" smtClean="0"/>
              <a:t>Cultural</a:t>
            </a:r>
            <a:r>
              <a:rPr lang="nl-NL" sz="4800" dirty="0" smtClean="0"/>
              <a:t> </a:t>
            </a:r>
            <a:r>
              <a:rPr lang="nl-NL" sz="4800" dirty="0" err="1" smtClean="0"/>
              <a:t>beliefs</a:t>
            </a:r>
            <a:r>
              <a:rPr lang="nl-NL" sz="4800" dirty="0" smtClean="0"/>
              <a:t>, </a:t>
            </a:r>
            <a:r>
              <a:rPr lang="nl-NL" sz="4800" dirty="0" err="1" smtClean="0"/>
              <a:t>customs</a:t>
            </a:r>
            <a:r>
              <a:rPr lang="nl-NL" sz="4800" dirty="0" smtClean="0"/>
              <a:t> </a:t>
            </a:r>
            <a:r>
              <a:rPr lang="nl-NL" sz="4800" dirty="0" err="1" smtClean="0"/>
              <a:t>and</a:t>
            </a:r>
            <a:r>
              <a:rPr lang="nl-NL" sz="4800" dirty="0" smtClean="0"/>
              <a:t> </a:t>
            </a:r>
            <a:r>
              <a:rPr lang="nl-NL" sz="4800" dirty="0" err="1" smtClean="0"/>
              <a:t>values</a:t>
            </a:r>
            <a:r>
              <a:rPr lang="nl-NL" sz="4800" dirty="0" smtClean="0"/>
              <a:t> </a:t>
            </a:r>
            <a:endParaRPr lang="nl-NL" sz="4800" dirty="0"/>
          </a:p>
        </p:txBody>
      </p:sp>
      <p:sp>
        <p:nvSpPr>
          <p:cNvPr id="17" name="Tekstvak 16"/>
          <p:cNvSpPr txBox="1"/>
          <p:nvPr/>
        </p:nvSpPr>
        <p:spPr>
          <a:xfrm>
            <a:off x="16785059" y="15430327"/>
            <a:ext cx="9292782" cy="790226"/>
          </a:xfrm>
          <a:prstGeom prst="rect">
            <a:avLst/>
          </a:prstGeom>
          <a:noFill/>
        </p:spPr>
        <p:txBody>
          <a:bodyPr wrap="square" lIns="294903" tIns="147452" rIns="294903" bIns="147452" rtlCol="0">
            <a:spAutoFit/>
          </a:bodyPr>
          <a:lstStyle/>
          <a:p>
            <a:r>
              <a:rPr lang="en-US" sz="3200" i="1" dirty="0" smtClean="0"/>
              <a:t>Discussion </a:t>
            </a:r>
            <a:r>
              <a:rPr lang="mr-IN" sz="3200" i="1" dirty="0" smtClean="0"/>
              <a:t>–</a:t>
            </a:r>
            <a:r>
              <a:rPr lang="en-US" sz="3200" i="1" dirty="0" smtClean="0"/>
              <a:t> further research </a:t>
            </a:r>
            <a:endParaRPr lang="nl-NL" sz="3200" i="1" dirty="0"/>
          </a:p>
        </p:txBody>
      </p:sp>
      <p:sp>
        <p:nvSpPr>
          <p:cNvPr id="18" name="Tekstvak 17"/>
          <p:cNvSpPr txBox="1"/>
          <p:nvPr/>
        </p:nvSpPr>
        <p:spPr>
          <a:xfrm>
            <a:off x="799283" y="12453485"/>
            <a:ext cx="11737304" cy="3046988"/>
          </a:xfrm>
          <a:prstGeom prst="rect">
            <a:avLst/>
          </a:prstGeom>
          <a:noFill/>
          <a:ln>
            <a:solidFill>
              <a:srgbClr val="234D13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To describe </a:t>
            </a:r>
            <a:r>
              <a:rPr lang="en-US" sz="4800" dirty="0"/>
              <a:t>the lived experiences of older adults in asking for and receiving care and support, and their expectations about this in the future. </a:t>
            </a:r>
            <a:endParaRPr lang="nl-NL" sz="4800" dirty="0"/>
          </a:p>
        </p:txBody>
      </p:sp>
      <p:sp>
        <p:nvSpPr>
          <p:cNvPr id="19" name="Tekstvak 18"/>
          <p:cNvSpPr txBox="1"/>
          <p:nvPr/>
        </p:nvSpPr>
        <p:spPr>
          <a:xfrm>
            <a:off x="583259" y="11757919"/>
            <a:ext cx="9292782" cy="790226"/>
          </a:xfrm>
          <a:prstGeom prst="rect">
            <a:avLst/>
          </a:prstGeom>
          <a:noFill/>
        </p:spPr>
        <p:txBody>
          <a:bodyPr wrap="square" lIns="294903" tIns="147452" rIns="294903" bIns="147452" rtlCol="0">
            <a:spAutoFit/>
          </a:bodyPr>
          <a:lstStyle/>
          <a:p>
            <a:r>
              <a:rPr lang="en-US" sz="3200" i="1" dirty="0" smtClean="0"/>
              <a:t>Aim</a:t>
            </a:r>
            <a:endParaRPr lang="nl-NL" sz="3200" i="1" dirty="0"/>
          </a:p>
        </p:txBody>
      </p:sp>
    </p:spTree>
    <p:extLst>
      <p:ext uri="{BB962C8B-B14F-4D97-AF65-F5344CB8AC3E}">
        <p14:creationId xmlns:p14="http://schemas.microsoft.com/office/powerpoint/2010/main" val="159028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xion_Powerpoint_INT_gebouwen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ucida Sans Unicode 2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Saxion_Powerpoint_INT_gebouwen</Template>
  <TotalTime>0</TotalTime>
  <Words>182</Words>
  <Application>Microsoft Office PowerPoint</Application>
  <PresentationFormat>Aangepast</PresentationFormat>
  <Paragraphs>26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Sans Unicode</vt:lpstr>
      <vt:lpstr>Saxion_Powerpoint_INT_gebouwen</vt:lpstr>
      <vt:lpstr>Dependency in  community living older adults:  experiences and expectations</vt:lpstr>
    </vt:vector>
  </TitlesOfParts>
  <Company>Saxion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Jukema</dc:creator>
  <cp:lastModifiedBy>Margo Timmer</cp:lastModifiedBy>
  <cp:revision>131</cp:revision>
  <dcterms:created xsi:type="dcterms:W3CDTF">2016-11-10T14:06:52Z</dcterms:created>
  <dcterms:modified xsi:type="dcterms:W3CDTF">2018-07-31T09:52:31Z</dcterms:modified>
</cp:coreProperties>
</file>